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2" r:id="rId3"/>
    <p:sldId id="265" r:id="rId4"/>
    <p:sldId id="263" r:id="rId5"/>
    <p:sldId id="266" r:id="rId6"/>
    <p:sldId id="280" r:id="rId7"/>
    <p:sldId id="257" r:id="rId8"/>
    <p:sldId id="267" r:id="rId9"/>
    <p:sldId id="281" r:id="rId10"/>
    <p:sldId id="268" r:id="rId11"/>
    <p:sldId id="276" r:id="rId12"/>
    <p:sldId id="269" r:id="rId13"/>
    <p:sldId id="270" r:id="rId14"/>
    <p:sldId id="271" r:id="rId15"/>
    <p:sldId id="272" r:id="rId16"/>
    <p:sldId id="274" r:id="rId17"/>
    <p:sldId id="273" r:id="rId18"/>
    <p:sldId id="277" r:id="rId19"/>
    <p:sldId id="259"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chlan McKinnie" initials="LM" lastIdx="1" clrIdx="0">
    <p:extLst>
      <p:ext uri="{19B8F6BF-5375-455C-9EA6-DF929625EA0E}">
        <p15:presenceInfo xmlns:p15="http://schemas.microsoft.com/office/powerpoint/2012/main" userId="S::ljm028@usc.edu.au::b27863e5-6381-4a18-b102-8015734cf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244" autoAdjust="0"/>
  </p:normalViewPr>
  <p:slideViewPr>
    <p:cSldViewPr snapToGrid="0">
      <p:cViewPr varScale="1">
        <p:scale>
          <a:sx n="58" d="100"/>
          <a:sy n="58" d="100"/>
        </p:scale>
        <p:origin x="9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C9E8F-EEA5-44F0-BF82-40DD0A335A99}" type="datetimeFigureOut">
              <a:rPr lang="en-AU" smtClean="0"/>
              <a:t>23/11/2023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25166-044A-4366-ACEC-59CD0D9D74B0}" type="slidenum">
              <a:rPr lang="en-AU" smtClean="0"/>
              <a:t>‹#›</a:t>
            </a:fld>
            <a:endParaRPr lang="en-AU"/>
          </a:p>
        </p:txBody>
      </p:sp>
    </p:spTree>
    <p:extLst>
      <p:ext uri="{BB962C8B-B14F-4D97-AF65-F5344CB8AC3E}">
        <p14:creationId xmlns:p14="http://schemas.microsoft.com/office/powerpoint/2010/main" val="778918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OrthoFinder is doing is calculating groups of orthologs genes, and making gene trees out of them. It then takes a selection of single copy </a:t>
            </a:r>
            <a:r>
              <a:rPr lang="en-AU" dirty="0" err="1"/>
              <a:t>orthogroups</a:t>
            </a:r>
            <a:r>
              <a:rPr lang="en-AU" dirty="0"/>
              <a:t> (i.e. </a:t>
            </a:r>
            <a:r>
              <a:rPr lang="en-AU" dirty="0" err="1"/>
              <a:t>orthogroups</a:t>
            </a:r>
            <a:r>
              <a:rPr lang="en-AU" dirty="0"/>
              <a:t> with one copy per individual genome), and makes a species tree by combining them.</a:t>
            </a:r>
          </a:p>
        </p:txBody>
      </p:sp>
      <p:sp>
        <p:nvSpPr>
          <p:cNvPr id="4" name="Slide Number Placeholder 3"/>
          <p:cNvSpPr>
            <a:spLocks noGrp="1"/>
          </p:cNvSpPr>
          <p:nvPr>
            <p:ph type="sldNum" sz="quarter" idx="5"/>
          </p:nvPr>
        </p:nvSpPr>
        <p:spPr/>
        <p:txBody>
          <a:bodyPr/>
          <a:lstStyle/>
          <a:p>
            <a:fld id="{8C725166-044A-4366-ACEC-59CD0D9D74B0}" type="slidenum">
              <a:rPr lang="en-AU" smtClean="0"/>
              <a:t>10</a:t>
            </a:fld>
            <a:endParaRPr lang="en-AU"/>
          </a:p>
        </p:txBody>
      </p:sp>
    </p:spTree>
    <p:extLst>
      <p:ext uri="{BB962C8B-B14F-4D97-AF65-F5344CB8AC3E}">
        <p14:creationId xmlns:p14="http://schemas.microsoft.com/office/powerpoint/2010/main" val="208769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that when adding annotations to a branch, you must use the name in the tree file or text, NOT the label shown on the tree image. Even if you change the label name, you must use the original name.</a:t>
            </a:r>
          </a:p>
        </p:txBody>
      </p:sp>
      <p:sp>
        <p:nvSpPr>
          <p:cNvPr id="4" name="Slide Number Placeholder 3"/>
          <p:cNvSpPr>
            <a:spLocks noGrp="1"/>
          </p:cNvSpPr>
          <p:nvPr>
            <p:ph type="sldNum" sz="quarter" idx="5"/>
          </p:nvPr>
        </p:nvSpPr>
        <p:spPr/>
        <p:txBody>
          <a:bodyPr/>
          <a:lstStyle/>
          <a:p>
            <a:fld id="{8C725166-044A-4366-ACEC-59CD0D9D74B0}" type="slidenum">
              <a:rPr lang="en-AU" smtClean="0"/>
              <a:t>15</a:t>
            </a:fld>
            <a:endParaRPr lang="en-AU"/>
          </a:p>
        </p:txBody>
      </p:sp>
    </p:spTree>
    <p:extLst>
      <p:ext uri="{BB962C8B-B14F-4D97-AF65-F5344CB8AC3E}">
        <p14:creationId xmlns:p14="http://schemas.microsoft.com/office/powerpoint/2010/main" val="44876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0500-0326-4314-B31E-59A162FE00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5ECDC85-D2CD-4488-A564-B39C6D011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FC70A5-43C2-48F3-92EE-A7915E271D05}"/>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9938E0A6-AEBE-43B4-BA9F-628293329A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5235A98-A015-497B-AE33-BAE63E4F4F0E}"/>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047275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2834-FF2F-498F-B151-1F620E694DB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CAF8F6-9F24-4CEF-B258-7101259AF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B72215-941B-4779-BDED-329A535235BC}"/>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C8052912-0671-4115-9436-4908B38BF6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7ADA23-F70E-4A39-B68F-921793A6DEE2}"/>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95191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1D259-B099-49B7-A902-DD698B31A6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60C038-0AFC-466E-8B31-A1D8C9261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4B25A3-60A8-48CE-A762-BF132BD148F8}"/>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8EFFA859-F3B9-430A-A9B8-556297AE14A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A64AD89-665E-4893-B989-866AAA726964}"/>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91146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A1E5-DCA6-4F52-B46D-D8127563B1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B877261-E107-4DD3-80DB-4E6651520B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AA6851-C3D1-4DC8-95DB-14EEDAF34CA8}"/>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27FF7336-814C-497C-A12C-4F0EA9F49F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9839E09-31EB-4A6D-92F2-76C1123F0CB8}"/>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43636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1FA-5945-4AF5-9462-C7E28BB17B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831963D-1B27-4799-85E7-E6A813C2F2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C72E2-E284-458D-AD6E-4B4970357B50}"/>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FE949220-DA4E-43DB-BEA5-CFDF3FC4A9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2CAC967-C61C-4E81-BE49-C9C12391851F}"/>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31947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73D2-7D34-484D-B222-8F7DE074AB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C5178B-9036-4EF4-8F17-4370AE04A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2AD18AC-BD45-450E-BA49-B20DE740C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40719D3-A39F-4228-980D-6E820773EDE7}"/>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E8B6F085-EDD3-49C5-87CA-5D0650E523B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D93504D-73A6-4DA5-ADA3-D100AFC6CB6E}"/>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68163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375B-7CA3-43C5-A213-4B55E7D704A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E0B31D8-2A21-452B-8C04-F341BEBB01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BC49-1E75-4E28-A721-4C7ED7F39C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525B020-BDA2-46C1-B196-2A4D9CDBD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C7E64-DC2F-4CFA-B89C-0F365B02DE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0C02EDB-24BA-4E91-B8C1-6A098663A373}"/>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8" name="Footer Placeholder 7">
            <a:extLst>
              <a:ext uri="{FF2B5EF4-FFF2-40B4-BE49-F238E27FC236}">
                <a16:creationId xmlns:a16="http://schemas.microsoft.com/office/drawing/2014/main" id="{35290ACC-D5E3-4AB4-AFD9-C52204CB7C9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FC030B8-0A9E-4A2B-8F23-AE2499E5B38A}"/>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54259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39EC-8A0C-4091-A623-6634554AC42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ED2BEA3-740E-4649-8A07-74269D37CE9B}"/>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4" name="Footer Placeholder 3">
            <a:extLst>
              <a:ext uri="{FF2B5EF4-FFF2-40B4-BE49-F238E27FC236}">
                <a16:creationId xmlns:a16="http://schemas.microsoft.com/office/drawing/2014/main" id="{CF12387E-9028-4A46-BB06-EBE18D37BE8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6649C81-78AC-4B95-B664-E25CF39FDA04}"/>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96971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0DD48-2653-4B47-B065-3B1062E831BE}"/>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3" name="Footer Placeholder 2">
            <a:extLst>
              <a:ext uri="{FF2B5EF4-FFF2-40B4-BE49-F238E27FC236}">
                <a16:creationId xmlns:a16="http://schemas.microsoft.com/office/drawing/2014/main" id="{135825E2-C19B-42C5-A89C-A64E43976BF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9515C8E-7AE2-429C-940F-B651ECED33A5}"/>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35986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496F-189B-427E-A971-B6E5C3DA8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A32D6BF-322E-4809-9443-8965212A1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F76DCA-6690-4373-B2AD-FB1EE77F2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15BC3-3D8F-440A-8EC1-3F82BA39E9EF}"/>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0932563F-6EDB-4274-B5CA-3FC1AA95C7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A3FD306-F477-45DB-8F93-4359013C4096}"/>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1581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FE68-B590-467B-A4F5-5753A1F0B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6732EDF-C309-4673-A504-6E1F33BD17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995515E-E850-4407-AD0F-9CE75BA26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6236B-DF81-4ECD-8B74-F92C84315A2A}"/>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F0F01994-A764-43FE-B59C-EE7AAD64E7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9B364E-F655-486C-8665-279217FD4392}"/>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651993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2FBA1-5870-4314-AB71-48F22835A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3B7386-33EB-47B1-BBFD-ED6373DE8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03E102-4DC1-4592-878E-F1D4F251E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E29FBF8A-10B1-4F6E-851B-F25F8011F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13CF77B-2EB1-4B61-9358-B9DFB82C0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A73D1-C767-4F71-850C-8771CB07B5F1}" type="slidenum">
              <a:rPr lang="en-AU" smtClean="0"/>
              <a:t>‹#›</a:t>
            </a:fld>
            <a:endParaRPr lang="en-AU"/>
          </a:p>
        </p:txBody>
      </p:sp>
    </p:spTree>
    <p:extLst>
      <p:ext uri="{BB962C8B-B14F-4D97-AF65-F5344CB8AC3E}">
        <p14:creationId xmlns:p14="http://schemas.microsoft.com/office/powerpoint/2010/main" val="25616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tol.embl.d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itol.embl.de/help.cgi#annoTemplate"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93/nar/gkab301"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186/s13059-019-1832-y"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oconda.github.io/recipes/orthofinder/README.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davidemms/OrthoFinder/tree/master/ExampleDat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9D91-47CB-4552-84A9-DD2C4B89AEAB}"/>
              </a:ext>
            </a:extLst>
          </p:cNvPr>
          <p:cNvSpPr>
            <a:spLocks noGrp="1"/>
          </p:cNvSpPr>
          <p:nvPr>
            <p:ph type="ctrTitle"/>
          </p:nvPr>
        </p:nvSpPr>
        <p:spPr>
          <a:xfrm>
            <a:off x="402672" y="1466311"/>
            <a:ext cx="5603846" cy="2387600"/>
          </a:xfrm>
        </p:spPr>
        <p:txBody>
          <a:bodyPr>
            <a:normAutofit fontScale="90000"/>
          </a:bodyPr>
          <a:lstStyle/>
          <a:p>
            <a:r>
              <a:rPr lang="en-AU"/>
              <a:t>Phylogenomic inference with OrthoFinder and iTOL</a:t>
            </a:r>
            <a:endParaRPr lang="en-AU" dirty="0"/>
          </a:p>
        </p:txBody>
      </p:sp>
      <p:pic>
        <p:nvPicPr>
          <p:cNvPr id="5" name="Picture 4" descr="A circular phylogenetic tree of life by iTOL.">
            <a:extLst>
              <a:ext uri="{FF2B5EF4-FFF2-40B4-BE49-F238E27FC236}">
                <a16:creationId xmlns:a16="http://schemas.microsoft.com/office/drawing/2014/main" id="{61634E9C-64B9-C05C-3ADA-F0A67B5B8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446" y="125835"/>
            <a:ext cx="6673442" cy="6673442"/>
          </a:xfrm>
          <a:prstGeom prst="rect">
            <a:avLst/>
          </a:prstGeom>
        </p:spPr>
      </p:pic>
    </p:spTree>
    <p:extLst>
      <p:ext uri="{BB962C8B-B14F-4D97-AF65-F5344CB8AC3E}">
        <p14:creationId xmlns:p14="http://schemas.microsoft.com/office/powerpoint/2010/main" val="45105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DE6C-8219-48D5-8F09-C6B630AB9C03}"/>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07DAEA49-EB57-4A32-A1BE-EE7E25619F27}"/>
              </a:ext>
            </a:extLst>
          </p:cNvPr>
          <p:cNvSpPr>
            <a:spLocks noGrp="1"/>
          </p:cNvSpPr>
          <p:nvPr>
            <p:ph idx="1"/>
          </p:nvPr>
        </p:nvSpPr>
        <p:spPr>
          <a:xfrm>
            <a:off x="618392" y="1491517"/>
            <a:ext cx="4023946" cy="4582111"/>
          </a:xfrm>
        </p:spPr>
        <p:txBody>
          <a:bodyPr>
            <a:normAutofit fontScale="92500" lnSpcReduction="10000"/>
          </a:bodyPr>
          <a:lstStyle/>
          <a:p>
            <a:r>
              <a:rPr lang="en-AU" dirty="0"/>
              <a:t>A folder called “OrthoFinder” should be created where you had your data (by default)</a:t>
            </a:r>
          </a:p>
          <a:p>
            <a:r>
              <a:rPr lang="en-AU" dirty="0"/>
              <a:t>Inside there will be the Results_&lt;date&gt; folders</a:t>
            </a:r>
          </a:p>
          <a:p>
            <a:r>
              <a:rPr lang="en-AU" dirty="0"/>
              <a:t>Inside there are the actual results</a:t>
            </a:r>
          </a:p>
          <a:p>
            <a:r>
              <a:rPr lang="en-AU" dirty="0"/>
              <a:t>We will be looking at the </a:t>
            </a:r>
            <a:r>
              <a:rPr lang="en-AU" dirty="0" err="1"/>
              <a:t>Species_Tree</a:t>
            </a:r>
            <a:r>
              <a:rPr lang="en-AU" dirty="0"/>
              <a:t> and </a:t>
            </a:r>
            <a:r>
              <a:rPr lang="en-AU" dirty="0" err="1"/>
              <a:t>Resolved_Gene_Trees</a:t>
            </a:r>
            <a:r>
              <a:rPr lang="en-AU" dirty="0"/>
              <a:t> directories </a:t>
            </a:r>
          </a:p>
          <a:p>
            <a:endParaRPr lang="en-AU" dirty="0"/>
          </a:p>
          <a:p>
            <a:endParaRPr lang="en-AU" dirty="0"/>
          </a:p>
          <a:p>
            <a:pPr marL="0" indent="0">
              <a:buNone/>
            </a:pPr>
            <a:endParaRPr lang="en-AU" dirty="0"/>
          </a:p>
        </p:txBody>
      </p:sp>
      <p:sp>
        <p:nvSpPr>
          <p:cNvPr id="5" name="Content Placeholder 2">
            <a:extLst>
              <a:ext uri="{FF2B5EF4-FFF2-40B4-BE49-F238E27FC236}">
                <a16:creationId xmlns:a16="http://schemas.microsoft.com/office/drawing/2014/main" id="{C63AF020-9E28-4CDF-9474-A0B6CF5B26D8}"/>
              </a:ext>
            </a:extLst>
          </p:cNvPr>
          <p:cNvSpPr txBox="1">
            <a:spLocks/>
          </p:cNvSpPr>
          <p:nvPr/>
        </p:nvSpPr>
        <p:spPr>
          <a:xfrm>
            <a:off x="544289" y="4924015"/>
            <a:ext cx="40239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p:txBody>
      </p:sp>
      <p:pic>
        <p:nvPicPr>
          <p:cNvPr id="7" name="Picture 6">
            <a:extLst>
              <a:ext uri="{FF2B5EF4-FFF2-40B4-BE49-F238E27FC236}">
                <a16:creationId xmlns:a16="http://schemas.microsoft.com/office/drawing/2014/main" id="{10563939-E316-403E-9576-3DAD6E408AF9}"/>
              </a:ext>
            </a:extLst>
          </p:cNvPr>
          <p:cNvPicPr>
            <a:picLocks noChangeAspect="1"/>
          </p:cNvPicPr>
          <p:nvPr/>
        </p:nvPicPr>
        <p:blipFill rotWithShape="1">
          <a:blip r:embed="rId3"/>
          <a:srcRect t="1827" b="23958"/>
          <a:stretch/>
        </p:blipFill>
        <p:spPr>
          <a:xfrm>
            <a:off x="4803090" y="692179"/>
            <a:ext cx="6143625" cy="1392573"/>
          </a:xfrm>
          <a:prstGeom prst="rect">
            <a:avLst/>
          </a:prstGeom>
        </p:spPr>
      </p:pic>
      <p:pic>
        <p:nvPicPr>
          <p:cNvPr id="9" name="Picture 8">
            <a:extLst>
              <a:ext uri="{FF2B5EF4-FFF2-40B4-BE49-F238E27FC236}">
                <a16:creationId xmlns:a16="http://schemas.microsoft.com/office/drawing/2014/main" id="{B697D021-D305-451C-8E43-82D057416604}"/>
              </a:ext>
            </a:extLst>
          </p:cNvPr>
          <p:cNvPicPr>
            <a:picLocks noChangeAspect="1"/>
          </p:cNvPicPr>
          <p:nvPr/>
        </p:nvPicPr>
        <p:blipFill>
          <a:blip r:embed="rId4"/>
          <a:stretch>
            <a:fillRect/>
          </a:stretch>
        </p:blipFill>
        <p:spPr>
          <a:xfrm>
            <a:off x="4560858" y="2709775"/>
            <a:ext cx="6962775" cy="314325"/>
          </a:xfrm>
          <a:prstGeom prst="rect">
            <a:avLst/>
          </a:prstGeom>
        </p:spPr>
      </p:pic>
      <p:pic>
        <p:nvPicPr>
          <p:cNvPr id="11" name="Picture 10">
            <a:extLst>
              <a:ext uri="{FF2B5EF4-FFF2-40B4-BE49-F238E27FC236}">
                <a16:creationId xmlns:a16="http://schemas.microsoft.com/office/drawing/2014/main" id="{B2DF8734-459C-4E09-9EAE-B4DB16320884}"/>
              </a:ext>
            </a:extLst>
          </p:cNvPr>
          <p:cNvPicPr>
            <a:picLocks noChangeAspect="1"/>
          </p:cNvPicPr>
          <p:nvPr/>
        </p:nvPicPr>
        <p:blipFill rotWithShape="1">
          <a:blip r:embed="rId5"/>
          <a:srcRect l="9115" r="24493"/>
          <a:stretch/>
        </p:blipFill>
        <p:spPr>
          <a:xfrm>
            <a:off x="4689445" y="3404881"/>
            <a:ext cx="6602137" cy="2514600"/>
          </a:xfrm>
          <a:prstGeom prst="rect">
            <a:avLst/>
          </a:prstGeom>
        </p:spPr>
      </p:pic>
    </p:spTree>
    <p:extLst>
      <p:ext uri="{BB962C8B-B14F-4D97-AF65-F5344CB8AC3E}">
        <p14:creationId xmlns:p14="http://schemas.microsoft.com/office/powerpoint/2010/main" val="195699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B971-F560-765D-581C-2D9145C5D679}"/>
              </a:ext>
            </a:extLst>
          </p:cNvPr>
          <p:cNvSpPr>
            <a:spLocks noGrp="1"/>
          </p:cNvSpPr>
          <p:nvPr>
            <p:ph type="title"/>
          </p:nvPr>
        </p:nvSpPr>
        <p:spPr/>
        <p:txBody>
          <a:bodyPr/>
          <a:lstStyle/>
          <a:p>
            <a:r>
              <a:rPr lang="en-US" dirty="0"/>
              <a:t>Oh no! I forgot a genome!</a:t>
            </a:r>
            <a:endParaRPr lang="en-AU" dirty="0"/>
          </a:p>
        </p:txBody>
      </p:sp>
      <p:sp>
        <p:nvSpPr>
          <p:cNvPr id="3" name="Content Placeholder 2">
            <a:extLst>
              <a:ext uri="{FF2B5EF4-FFF2-40B4-BE49-F238E27FC236}">
                <a16:creationId xmlns:a16="http://schemas.microsoft.com/office/drawing/2014/main" id="{D274184A-D969-9A8E-BBF2-528E2FA72ABC}"/>
              </a:ext>
            </a:extLst>
          </p:cNvPr>
          <p:cNvSpPr>
            <a:spLocks noGrp="1"/>
          </p:cNvSpPr>
          <p:nvPr>
            <p:ph idx="1"/>
          </p:nvPr>
        </p:nvSpPr>
        <p:spPr>
          <a:xfrm>
            <a:off x="838200" y="1825625"/>
            <a:ext cx="6156960" cy="4351338"/>
          </a:xfrm>
        </p:spPr>
        <p:txBody>
          <a:bodyPr/>
          <a:lstStyle/>
          <a:p>
            <a:r>
              <a:rPr lang="en-US" dirty="0"/>
              <a:t>There’s a few ways to add genomes, but the simple way is to use the -b option.</a:t>
            </a:r>
          </a:p>
          <a:p>
            <a:r>
              <a:rPr lang="en-US" dirty="0"/>
              <a:t>Make a new directory with new genomes</a:t>
            </a:r>
          </a:p>
          <a:p>
            <a:r>
              <a:rPr lang="en-US" dirty="0"/>
              <a:t>Use –f to select the new directory, and –b to select the location of the original directory</a:t>
            </a:r>
            <a:br>
              <a:rPr lang="en-US" dirty="0"/>
            </a:br>
            <a:endParaRPr lang="en-AU" dirty="0"/>
          </a:p>
        </p:txBody>
      </p:sp>
    </p:spTree>
    <p:extLst>
      <p:ext uri="{BB962C8B-B14F-4D97-AF65-F5344CB8AC3E}">
        <p14:creationId xmlns:p14="http://schemas.microsoft.com/office/powerpoint/2010/main" val="105866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EC13-CF7E-4F6B-B960-560C1429E84C}"/>
              </a:ext>
            </a:extLst>
          </p:cNvPr>
          <p:cNvSpPr>
            <a:spLocks noGrp="1"/>
          </p:cNvSpPr>
          <p:nvPr>
            <p:ph type="title"/>
          </p:nvPr>
        </p:nvSpPr>
        <p:spPr/>
        <p:txBody>
          <a:bodyPr/>
          <a:lstStyle/>
          <a:p>
            <a:r>
              <a:rPr lang="en-AU" dirty="0"/>
              <a:t>Results</a:t>
            </a:r>
          </a:p>
        </p:txBody>
      </p:sp>
      <p:pic>
        <p:nvPicPr>
          <p:cNvPr id="5" name="Picture 4">
            <a:extLst>
              <a:ext uri="{FF2B5EF4-FFF2-40B4-BE49-F238E27FC236}">
                <a16:creationId xmlns:a16="http://schemas.microsoft.com/office/drawing/2014/main" id="{BC3CDC9B-B2FD-4AC2-AE9B-802E98080430}"/>
              </a:ext>
            </a:extLst>
          </p:cNvPr>
          <p:cNvPicPr>
            <a:picLocks noChangeAspect="1"/>
          </p:cNvPicPr>
          <p:nvPr/>
        </p:nvPicPr>
        <p:blipFill rotWithShape="1">
          <a:blip r:embed="rId2"/>
          <a:srcRect b="33264"/>
          <a:stretch/>
        </p:blipFill>
        <p:spPr>
          <a:xfrm>
            <a:off x="4097410" y="1749149"/>
            <a:ext cx="8017165" cy="317776"/>
          </a:xfrm>
          <a:prstGeom prst="rect">
            <a:avLst/>
          </a:prstGeom>
        </p:spPr>
      </p:pic>
      <p:pic>
        <p:nvPicPr>
          <p:cNvPr id="7" name="Picture 6">
            <a:extLst>
              <a:ext uri="{FF2B5EF4-FFF2-40B4-BE49-F238E27FC236}">
                <a16:creationId xmlns:a16="http://schemas.microsoft.com/office/drawing/2014/main" id="{3F0AFE1B-ED30-4C26-9F98-09425AACF504}"/>
              </a:ext>
            </a:extLst>
          </p:cNvPr>
          <p:cNvPicPr>
            <a:picLocks noChangeAspect="1"/>
          </p:cNvPicPr>
          <p:nvPr/>
        </p:nvPicPr>
        <p:blipFill rotWithShape="1">
          <a:blip r:embed="rId3"/>
          <a:srcRect b="5394"/>
          <a:stretch/>
        </p:blipFill>
        <p:spPr>
          <a:xfrm>
            <a:off x="4109348" y="3103490"/>
            <a:ext cx="7942945" cy="2925835"/>
          </a:xfrm>
          <a:prstGeom prst="rect">
            <a:avLst/>
          </a:prstGeom>
        </p:spPr>
      </p:pic>
      <p:sp>
        <p:nvSpPr>
          <p:cNvPr id="8" name="Content Placeholder 2">
            <a:extLst>
              <a:ext uri="{FF2B5EF4-FFF2-40B4-BE49-F238E27FC236}">
                <a16:creationId xmlns:a16="http://schemas.microsoft.com/office/drawing/2014/main" id="{022B85BD-C069-4919-8E96-A05E9D281892}"/>
              </a:ext>
            </a:extLst>
          </p:cNvPr>
          <p:cNvSpPr>
            <a:spLocks noGrp="1"/>
          </p:cNvSpPr>
          <p:nvPr>
            <p:ph idx="1"/>
          </p:nvPr>
        </p:nvSpPr>
        <p:spPr>
          <a:xfrm>
            <a:off x="618392" y="1491517"/>
            <a:ext cx="3341212" cy="4582111"/>
          </a:xfrm>
        </p:spPr>
        <p:txBody>
          <a:bodyPr>
            <a:normAutofit fontScale="92500" lnSpcReduction="20000"/>
          </a:bodyPr>
          <a:lstStyle/>
          <a:p>
            <a:r>
              <a:rPr lang="en-AU" dirty="0"/>
              <a:t>Lets grab a tree (either a gene tree or a species tree)</a:t>
            </a:r>
          </a:p>
          <a:p>
            <a:r>
              <a:rPr lang="en-AU" dirty="0"/>
              <a:t>Trees are in </a:t>
            </a:r>
            <a:r>
              <a:rPr lang="en-AU" dirty="0" err="1"/>
              <a:t>Newick</a:t>
            </a:r>
            <a:r>
              <a:rPr lang="en-AU" dirty="0"/>
              <a:t> format.</a:t>
            </a:r>
          </a:p>
          <a:p>
            <a:r>
              <a:rPr lang="en-AU" dirty="0"/>
              <a:t>Using the example data, the species tree will have only 4 branches, while the gene tree may have many</a:t>
            </a:r>
          </a:p>
          <a:p>
            <a:r>
              <a:rPr lang="en-AU" dirty="0"/>
              <a:t>Now lets visualise these with </a:t>
            </a:r>
            <a:r>
              <a:rPr lang="en-AU" dirty="0" err="1"/>
              <a:t>iTOL</a:t>
            </a:r>
            <a:r>
              <a:rPr lang="en-AU" dirty="0"/>
              <a:t>!</a:t>
            </a:r>
          </a:p>
          <a:p>
            <a:endParaRPr lang="en-AU" dirty="0"/>
          </a:p>
          <a:p>
            <a:endParaRPr lang="en-AU" dirty="0"/>
          </a:p>
          <a:p>
            <a:pPr marL="0" indent="0">
              <a:buNone/>
            </a:pPr>
            <a:endParaRPr lang="en-AU" dirty="0"/>
          </a:p>
        </p:txBody>
      </p:sp>
      <p:sp>
        <p:nvSpPr>
          <p:cNvPr id="9" name="TextBox 8">
            <a:extLst>
              <a:ext uri="{FF2B5EF4-FFF2-40B4-BE49-F238E27FC236}">
                <a16:creationId xmlns:a16="http://schemas.microsoft.com/office/drawing/2014/main" id="{7984C077-97C2-4D83-97C2-3B01EE11367B}"/>
              </a:ext>
            </a:extLst>
          </p:cNvPr>
          <p:cNvSpPr txBox="1"/>
          <p:nvPr/>
        </p:nvSpPr>
        <p:spPr>
          <a:xfrm>
            <a:off x="4227789" y="1315499"/>
            <a:ext cx="1698670" cy="461665"/>
          </a:xfrm>
          <a:prstGeom prst="rect">
            <a:avLst/>
          </a:prstGeom>
          <a:noFill/>
        </p:spPr>
        <p:txBody>
          <a:bodyPr wrap="none" rtlCol="0">
            <a:spAutoFit/>
          </a:bodyPr>
          <a:lstStyle/>
          <a:p>
            <a:r>
              <a:rPr lang="en-AU" sz="2400" dirty="0"/>
              <a:t>Species tree</a:t>
            </a:r>
          </a:p>
        </p:txBody>
      </p:sp>
      <p:sp>
        <p:nvSpPr>
          <p:cNvPr id="10" name="TextBox 9">
            <a:extLst>
              <a:ext uri="{FF2B5EF4-FFF2-40B4-BE49-F238E27FC236}">
                <a16:creationId xmlns:a16="http://schemas.microsoft.com/office/drawing/2014/main" id="{F6FE9534-BD0D-454D-AE41-A5EEBE199393}"/>
              </a:ext>
            </a:extLst>
          </p:cNvPr>
          <p:cNvSpPr txBox="1"/>
          <p:nvPr/>
        </p:nvSpPr>
        <p:spPr>
          <a:xfrm>
            <a:off x="4268860" y="2630036"/>
            <a:ext cx="1430969" cy="461665"/>
          </a:xfrm>
          <a:prstGeom prst="rect">
            <a:avLst/>
          </a:prstGeom>
          <a:noFill/>
        </p:spPr>
        <p:txBody>
          <a:bodyPr wrap="none" rtlCol="0">
            <a:spAutoFit/>
          </a:bodyPr>
          <a:lstStyle/>
          <a:p>
            <a:r>
              <a:rPr lang="en-AU" sz="2400" dirty="0"/>
              <a:t>Gene tree</a:t>
            </a:r>
          </a:p>
        </p:txBody>
      </p:sp>
    </p:spTree>
    <p:extLst>
      <p:ext uri="{BB962C8B-B14F-4D97-AF65-F5344CB8AC3E}">
        <p14:creationId xmlns:p14="http://schemas.microsoft.com/office/powerpoint/2010/main" val="248149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516-BE0F-458E-A0AE-551B388CAF88}"/>
              </a:ext>
            </a:extLst>
          </p:cNvPr>
          <p:cNvSpPr>
            <a:spLocks noGrp="1"/>
          </p:cNvSpPr>
          <p:nvPr>
            <p:ph type="title"/>
          </p:nvPr>
        </p:nvSpPr>
        <p:spPr/>
        <p:txBody>
          <a:bodyPr/>
          <a:lstStyle/>
          <a:p>
            <a:r>
              <a:rPr lang="en-AU" dirty="0" err="1"/>
              <a:t>iTOL</a:t>
            </a:r>
            <a:endParaRPr lang="en-AU" dirty="0"/>
          </a:p>
        </p:txBody>
      </p:sp>
      <p:pic>
        <p:nvPicPr>
          <p:cNvPr id="7" name="Picture 6">
            <a:extLst>
              <a:ext uri="{FF2B5EF4-FFF2-40B4-BE49-F238E27FC236}">
                <a16:creationId xmlns:a16="http://schemas.microsoft.com/office/drawing/2014/main" id="{7E29FB9C-4255-490C-B733-AD279C60E186}"/>
              </a:ext>
            </a:extLst>
          </p:cNvPr>
          <p:cNvPicPr>
            <a:picLocks noChangeAspect="1"/>
          </p:cNvPicPr>
          <p:nvPr/>
        </p:nvPicPr>
        <p:blipFill rotWithShape="1">
          <a:blip r:embed="rId2"/>
          <a:srcRect t="3600" b="1600"/>
          <a:stretch/>
        </p:blipFill>
        <p:spPr>
          <a:xfrm>
            <a:off x="3105150" y="328252"/>
            <a:ext cx="8920406" cy="5672498"/>
          </a:xfrm>
          <a:prstGeom prst="rect">
            <a:avLst/>
          </a:prstGeom>
        </p:spPr>
      </p:pic>
      <p:sp>
        <p:nvSpPr>
          <p:cNvPr id="3" name="Content Placeholder 2">
            <a:extLst>
              <a:ext uri="{FF2B5EF4-FFF2-40B4-BE49-F238E27FC236}">
                <a16:creationId xmlns:a16="http://schemas.microsoft.com/office/drawing/2014/main" id="{2520DE7C-C6B2-4D6E-9F32-4DEA8F9919A2}"/>
              </a:ext>
            </a:extLst>
          </p:cNvPr>
          <p:cNvSpPr>
            <a:spLocks noGrp="1"/>
          </p:cNvSpPr>
          <p:nvPr>
            <p:ph idx="1"/>
          </p:nvPr>
        </p:nvSpPr>
        <p:spPr>
          <a:xfrm>
            <a:off x="647701" y="1400175"/>
            <a:ext cx="4343400" cy="4424363"/>
          </a:xfrm>
        </p:spPr>
        <p:txBody>
          <a:bodyPr/>
          <a:lstStyle/>
          <a:p>
            <a:r>
              <a:rPr lang="en-AU" dirty="0"/>
              <a:t>Allows for easy generation of phylogenetic trees</a:t>
            </a:r>
          </a:p>
          <a:p>
            <a:r>
              <a:rPr lang="en-AU" dirty="0"/>
              <a:t>Can annotate online, or using annotation files</a:t>
            </a:r>
          </a:p>
          <a:p>
            <a:r>
              <a:rPr lang="en-AU" dirty="0"/>
              <a:t>Free, but must buy premium version to save edited trees</a:t>
            </a:r>
          </a:p>
          <a:p>
            <a:r>
              <a:rPr lang="en-AU" dirty="0"/>
              <a:t>Accepts </a:t>
            </a:r>
            <a:r>
              <a:rPr lang="en-AU" dirty="0" err="1"/>
              <a:t>Newick</a:t>
            </a:r>
            <a:r>
              <a:rPr lang="en-AU" dirty="0"/>
              <a:t>, Nexus, </a:t>
            </a:r>
            <a:r>
              <a:rPr lang="en-AU" dirty="0" err="1"/>
              <a:t>PhyloXML</a:t>
            </a:r>
            <a:r>
              <a:rPr lang="en-AU" dirty="0"/>
              <a:t>, and </a:t>
            </a:r>
            <a:r>
              <a:rPr lang="en-AU" dirty="0" err="1"/>
              <a:t>Jplace</a:t>
            </a:r>
            <a:r>
              <a:rPr lang="en-AU" dirty="0"/>
              <a:t> tree formats</a:t>
            </a:r>
          </a:p>
        </p:txBody>
      </p:sp>
      <p:sp>
        <p:nvSpPr>
          <p:cNvPr id="4" name="TextBox 3">
            <a:extLst>
              <a:ext uri="{FF2B5EF4-FFF2-40B4-BE49-F238E27FC236}">
                <a16:creationId xmlns:a16="http://schemas.microsoft.com/office/drawing/2014/main" id="{A05128B2-1694-428A-B037-17B6B915027A}"/>
              </a:ext>
            </a:extLst>
          </p:cNvPr>
          <p:cNvSpPr txBox="1"/>
          <p:nvPr/>
        </p:nvSpPr>
        <p:spPr>
          <a:xfrm>
            <a:off x="857250" y="5943600"/>
            <a:ext cx="3285643" cy="523220"/>
          </a:xfrm>
          <a:prstGeom prst="rect">
            <a:avLst/>
          </a:prstGeom>
          <a:noFill/>
        </p:spPr>
        <p:txBody>
          <a:bodyPr wrap="none" rtlCol="0">
            <a:spAutoFit/>
          </a:bodyPr>
          <a:lstStyle/>
          <a:p>
            <a:r>
              <a:rPr lang="en-AU" sz="2800" dirty="0">
                <a:hlinkClick r:id="rId3"/>
              </a:rPr>
              <a:t>https://itol.embl.de/</a:t>
            </a:r>
            <a:r>
              <a:rPr lang="en-AU" sz="2800" dirty="0"/>
              <a:t> </a:t>
            </a:r>
          </a:p>
        </p:txBody>
      </p:sp>
    </p:spTree>
    <p:extLst>
      <p:ext uri="{BB962C8B-B14F-4D97-AF65-F5344CB8AC3E}">
        <p14:creationId xmlns:p14="http://schemas.microsoft.com/office/powerpoint/2010/main" val="152965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1FE8-1CB6-4219-B7A8-80B56E6B4EF6}"/>
              </a:ext>
            </a:extLst>
          </p:cNvPr>
          <p:cNvSpPr>
            <a:spLocks noGrp="1"/>
          </p:cNvSpPr>
          <p:nvPr>
            <p:ph type="title"/>
          </p:nvPr>
        </p:nvSpPr>
        <p:spPr/>
        <p:txBody>
          <a:bodyPr/>
          <a:lstStyle/>
          <a:p>
            <a:r>
              <a:rPr lang="en-AU" dirty="0" err="1"/>
              <a:t>iTOL</a:t>
            </a:r>
            <a:r>
              <a:rPr lang="en-AU" dirty="0"/>
              <a:t> Demonstration</a:t>
            </a:r>
          </a:p>
        </p:txBody>
      </p:sp>
      <p:pic>
        <p:nvPicPr>
          <p:cNvPr id="7" name="Picture 6">
            <a:extLst>
              <a:ext uri="{FF2B5EF4-FFF2-40B4-BE49-F238E27FC236}">
                <a16:creationId xmlns:a16="http://schemas.microsoft.com/office/drawing/2014/main" id="{770B0041-2B0C-4EC6-A1EF-D1F544FD7ADC}"/>
              </a:ext>
            </a:extLst>
          </p:cNvPr>
          <p:cNvPicPr>
            <a:picLocks noChangeAspect="1"/>
          </p:cNvPicPr>
          <p:nvPr/>
        </p:nvPicPr>
        <p:blipFill>
          <a:blip r:embed="rId2"/>
          <a:stretch>
            <a:fillRect/>
          </a:stretch>
        </p:blipFill>
        <p:spPr>
          <a:xfrm>
            <a:off x="2633472" y="1261398"/>
            <a:ext cx="8221660" cy="5404578"/>
          </a:xfrm>
          <a:prstGeom prst="rect">
            <a:avLst/>
          </a:prstGeom>
        </p:spPr>
      </p:pic>
    </p:spTree>
    <p:extLst>
      <p:ext uri="{BB962C8B-B14F-4D97-AF65-F5344CB8AC3E}">
        <p14:creationId xmlns:p14="http://schemas.microsoft.com/office/powerpoint/2010/main" val="78938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70F9-7460-41D2-A681-32CC299C474B}"/>
              </a:ext>
            </a:extLst>
          </p:cNvPr>
          <p:cNvSpPr>
            <a:spLocks noGrp="1"/>
          </p:cNvSpPr>
          <p:nvPr>
            <p:ph type="title"/>
          </p:nvPr>
        </p:nvSpPr>
        <p:spPr/>
        <p:txBody>
          <a:bodyPr/>
          <a:lstStyle/>
          <a:p>
            <a:r>
              <a:rPr lang="en-AU" dirty="0" err="1"/>
              <a:t>iTOL</a:t>
            </a:r>
            <a:r>
              <a:rPr lang="en-AU" dirty="0"/>
              <a:t>: Datasets</a:t>
            </a:r>
          </a:p>
        </p:txBody>
      </p:sp>
      <p:pic>
        <p:nvPicPr>
          <p:cNvPr id="5" name="Picture 4">
            <a:extLst>
              <a:ext uri="{FF2B5EF4-FFF2-40B4-BE49-F238E27FC236}">
                <a16:creationId xmlns:a16="http://schemas.microsoft.com/office/drawing/2014/main" id="{811C7AEE-8A17-4256-A156-99698F255C40}"/>
              </a:ext>
            </a:extLst>
          </p:cNvPr>
          <p:cNvPicPr>
            <a:picLocks noChangeAspect="1"/>
          </p:cNvPicPr>
          <p:nvPr/>
        </p:nvPicPr>
        <p:blipFill rotWithShape="1">
          <a:blip r:embed="rId3"/>
          <a:srcRect l="30649" r="1330"/>
          <a:stretch/>
        </p:blipFill>
        <p:spPr>
          <a:xfrm>
            <a:off x="790574" y="1259014"/>
            <a:ext cx="4211193" cy="5139577"/>
          </a:xfrm>
          <a:prstGeom prst="rect">
            <a:avLst/>
          </a:prstGeom>
        </p:spPr>
      </p:pic>
      <p:pic>
        <p:nvPicPr>
          <p:cNvPr id="7" name="Picture 6">
            <a:extLst>
              <a:ext uri="{FF2B5EF4-FFF2-40B4-BE49-F238E27FC236}">
                <a16:creationId xmlns:a16="http://schemas.microsoft.com/office/drawing/2014/main" id="{69B5BDCA-EF3D-4BC1-9CBB-F3F0239A8373}"/>
              </a:ext>
            </a:extLst>
          </p:cNvPr>
          <p:cNvPicPr>
            <a:picLocks noChangeAspect="1"/>
          </p:cNvPicPr>
          <p:nvPr/>
        </p:nvPicPr>
        <p:blipFill>
          <a:blip r:embed="rId4"/>
          <a:stretch>
            <a:fillRect/>
          </a:stretch>
        </p:blipFill>
        <p:spPr>
          <a:xfrm>
            <a:off x="5118734" y="2126171"/>
            <a:ext cx="7000113" cy="1787462"/>
          </a:xfrm>
          <a:prstGeom prst="rect">
            <a:avLst/>
          </a:prstGeom>
        </p:spPr>
      </p:pic>
      <p:sp>
        <p:nvSpPr>
          <p:cNvPr id="4" name="TextBox 3">
            <a:extLst>
              <a:ext uri="{FF2B5EF4-FFF2-40B4-BE49-F238E27FC236}">
                <a16:creationId xmlns:a16="http://schemas.microsoft.com/office/drawing/2014/main" id="{7CA827EB-FCB6-46B3-A371-9C0C2D22D3D8}"/>
              </a:ext>
            </a:extLst>
          </p:cNvPr>
          <p:cNvSpPr txBox="1"/>
          <p:nvPr/>
        </p:nvSpPr>
        <p:spPr>
          <a:xfrm>
            <a:off x="390525" y="5991225"/>
            <a:ext cx="9197839" cy="369332"/>
          </a:xfrm>
          <a:prstGeom prst="rect">
            <a:avLst/>
          </a:prstGeom>
          <a:noFill/>
        </p:spPr>
        <p:txBody>
          <a:bodyPr wrap="none" rtlCol="0">
            <a:spAutoFit/>
          </a:bodyPr>
          <a:lstStyle/>
          <a:p>
            <a:r>
              <a:rPr lang="en-AU" dirty="0"/>
              <a:t>Annotation file templates can be downloaded here: </a:t>
            </a:r>
            <a:r>
              <a:rPr lang="en-AU" dirty="0">
                <a:hlinkClick r:id="rId5"/>
              </a:rPr>
              <a:t>https://itol.embl.de/help.cgi#annoTemplate</a:t>
            </a:r>
            <a:r>
              <a:rPr lang="en-AU" dirty="0"/>
              <a:t> </a:t>
            </a:r>
          </a:p>
        </p:txBody>
      </p:sp>
    </p:spTree>
    <p:extLst>
      <p:ext uri="{BB962C8B-B14F-4D97-AF65-F5344CB8AC3E}">
        <p14:creationId xmlns:p14="http://schemas.microsoft.com/office/powerpoint/2010/main" val="358150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8EE1-AA9C-416B-AD72-3A9620136B02}"/>
              </a:ext>
            </a:extLst>
          </p:cNvPr>
          <p:cNvSpPr>
            <a:spLocks noGrp="1"/>
          </p:cNvSpPr>
          <p:nvPr>
            <p:ph type="title"/>
          </p:nvPr>
        </p:nvSpPr>
        <p:spPr/>
        <p:txBody>
          <a:bodyPr/>
          <a:lstStyle/>
          <a:p>
            <a:r>
              <a:rPr lang="en-AU" dirty="0"/>
              <a:t>Changing names</a:t>
            </a:r>
          </a:p>
        </p:txBody>
      </p:sp>
      <p:sp>
        <p:nvSpPr>
          <p:cNvPr id="3" name="Content Placeholder 2">
            <a:extLst>
              <a:ext uri="{FF2B5EF4-FFF2-40B4-BE49-F238E27FC236}">
                <a16:creationId xmlns:a16="http://schemas.microsoft.com/office/drawing/2014/main" id="{AA9C70BC-83C5-41CB-86FC-7A0A9A8F4763}"/>
              </a:ext>
            </a:extLst>
          </p:cNvPr>
          <p:cNvSpPr>
            <a:spLocks noGrp="1"/>
          </p:cNvSpPr>
          <p:nvPr>
            <p:ph idx="1"/>
          </p:nvPr>
        </p:nvSpPr>
        <p:spPr>
          <a:xfrm>
            <a:off x="838200" y="1825625"/>
            <a:ext cx="3395472" cy="4351338"/>
          </a:xfrm>
        </p:spPr>
        <p:txBody>
          <a:bodyPr/>
          <a:lstStyle/>
          <a:p>
            <a:pPr marL="514350" indent="-514350">
              <a:buAutoNum type="arabicPeriod"/>
            </a:pPr>
            <a:r>
              <a:rPr lang="en-AU" dirty="0"/>
              <a:t>Annotation type</a:t>
            </a:r>
          </a:p>
          <a:p>
            <a:pPr marL="514350" indent="-514350">
              <a:buAutoNum type="arabicPeriod"/>
            </a:pPr>
            <a:r>
              <a:rPr lang="en-AU" dirty="0"/>
              <a:t>Separator</a:t>
            </a:r>
          </a:p>
          <a:p>
            <a:pPr marL="514350" indent="-514350">
              <a:buAutoNum type="arabicPeriod"/>
            </a:pPr>
            <a:r>
              <a:rPr lang="en-AU" dirty="0"/>
              <a:t>Data start</a:t>
            </a:r>
          </a:p>
          <a:p>
            <a:pPr marL="514350" indent="-514350">
              <a:buAutoNum type="arabicPeriod"/>
            </a:pPr>
            <a:r>
              <a:rPr lang="en-AU" dirty="0"/>
              <a:t>Old names</a:t>
            </a:r>
          </a:p>
          <a:p>
            <a:pPr marL="514350" indent="-514350">
              <a:buAutoNum type="arabicPeriod"/>
            </a:pPr>
            <a:r>
              <a:rPr lang="en-AU" dirty="0"/>
              <a:t>New names</a:t>
            </a:r>
          </a:p>
          <a:p>
            <a:pPr marL="514350" indent="-514350">
              <a:buAutoNum type="arabicPeriod"/>
            </a:pPr>
            <a:endParaRPr lang="en-AU" dirty="0"/>
          </a:p>
        </p:txBody>
      </p:sp>
      <p:pic>
        <p:nvPicPr>
          <p:cNvPr id="7" name="Picture 6">
            <a:extLst>
              <a:ext uri="{FF2B5EF4-FFF2-40B4-BE49-F238E27FC236}">
                <a16:creationId xmlns:a16="http://schemas.microsoft.com/office/drawing/2014/main" id="{EF8CBBB8-DE9C-4830-8449-44CC172DFEE9}"/>
              </a:ext>
            </a:extLst>
          </p:cNvPr>
          <p:cNvPicPr>
            <a:picLocks noChangeAspect="1"/>
          </p:cNvPicPr>
          <p:nvPr/>
        </p:nvPicPr>
        <p:blipFill>
          <a:blip r:embed="rId2"/>
          <a:stretch>
            <a:fillRect/>
          </a:stretch>
        </p:blipFill>
        <p:spPr>
          <a:xfrm>
            <a:off x="4863084" y="915352"/>
            <a:ext cx="7239000" cy="5667375"/>
          </a:xfrm>
          <a:prstGeom prst="rect">
            <a:avLst/>
          </a:prstGeom>
        </p:spPr>
      </p:pic>
      <p:sp>
        <p:nvSpPr>
          <p:cNvPr id="8" name="TextBox 7">
            <a:extLst>
              <a:ext uri="{FF2B5EF4-FFF2-40B4-BE49-F238E27FC236}">
                <a16:creationId xmlns:a16="http://schemas.microsoft.com/office/drawing/2014/main" id="{A2AE2C00-A877-446E-9215-12AF32F849D9}"/>
              </a:ext>
            </a:extLst>
          </p:cNvPr>
          <p:cNvSpPr txBox="1"/>
          <p:nvPr/>
        </p:nvSpPr>
        <p:spPr>
          <a:xfrm>
            <a:off x="5431536" y="78638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1</a:t>
            </a:r>
          </a:p>
        </p:txBody>
      </p:sp>
      <p:sp>
        <p:nvSpPr>
          <p:cNvPr id="9" name="TextBox 8">
            <a:extLst>
              <a:ext uri="{FF2B5EF4-FFF2-40B4-BE49-F238E27FC236}">
                <a16:creationId xmlns:a16="http://schemas.microsoft.com/office/drawing/2014/main" id="{AF95740D-694C-43FC-9F11-BA4E1332B11C}"/>
              </a:ext>
            </a:extLst>
          </p:cNvPr>
          <p:cNvSpPr txBox="1"/>
          <p:nvPr/>
        </p:nvSpPr>
        <p:spPr>
          <a:xfrm>
            <a:off x="5952744" y="116128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2</a:t>
            </a:r>
          </a:p>
        </p:txBody>
      </p:sp>
      <p:sp>
        <p:nvSpPr>
          <p:cNvPr id="10" name="TextBox 9">
            <a:extLst>
              <a:ext uri="{FF2B5EF4-FFF2-40B4-BE49-F238E27FC236}">
                <a16:creationId xmlns:a16="http://schemas.microsoft.com/office/drawing/2014/main" id="{874990C3-14F3-4D85-8383-23DCF22284A9}"/>
              </a:ext>
            </a:extLst>
          </p:cNvPr>
          <p:cNvSpPr txBox="1"/>
          <p:nvPr/>
        </p:nvSpPr>
        <p:spPr>
          <a:xfrm>
            <a:off x="5266944" y="1499617"/>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3</a:t>
            </a:r>
          </a:p>
        </p:txBody>
      </p:sp>
      <p:sp>
        <p:nvSpPr>
          <p:cNvPr id="11" name="TextBox 10">
            <a:extLst>
              <a:ext uri="{FF2B5EF4-FFF2-40B4-BE49-F238E27FC236}">
                <a16:creationId xmlns:a16="http://schemas.microsoft.com/office/drawing/2014/main" id="{A52C9306-E93E-4A6B-87C7-62CA7EDD3101}"/>
              </a:ext>
            </a:extLst>
          </p:cNvPr>
          <p:cNvSpPr txBox="1"/>
          <p:nvPr/>
        </p:nvSpPr>
        <p:spPr>
          <a:xfrm>
            <a:off x="4590288" y="18105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4</a:t>
            </a:r>
          </a:p>
        </p:txBody>
      </p:sp>
      <p:sp>
        <p:nvSpPr>
          <p:cNvPr id="12" name="TextBox 11">
            <a:extLst>
              <a:ext uri="{FF2B5EF4-FFF2-40B4-BE49-F238E27FC236}">
                <a16:creationId xmlns:a16="http://schemas.microsoft.com/office/drawing/2014/main" id="{AF94EE3F-9E84-4E90-8F60-BF4B4365ACA4}"/>
              </a:ext>
            </a:extLst>
          </p:cNvPr>
          <p:cNvSpPr txBox="1"/>
          <p:nvPr/>
        </p:nvSpPr>
        <p:spPr>
          <a:xfrm>
            <a:off x="9144000" y="15819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5</a:t>
            </a:r>
          </a:p>
        </p:txBody>
      </p:sp>
    </p:spTree>
    <p:extLst>
      <p:ext uri="{BB962C8B-B14F-4D97-AF65-F5344CB8AC3E}">
        <p14:creationId xmlns:p14="http://schemas.microsoft.com/office/powerpoint/2010/main" val="2547240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9560D32-0E88-4951-B7E6-3EFB03695C5D}"/>
              </a:ext>
            </a:extLst>
          </p:cNvPr>
          <p:cNvPicPr>
            <a:picLocks noChangeAspect="1"/>
          </p:cNvPicPr>
          <p:nvPr/>
        </p:nvPicPr>
        <p:blipFill rotWithShape="1">
          <a:blip r:embed="rId2"/>
          <a:srcRect r="2496"/>
          <a:stretch/>
        </p:blipFill>
        <p:spPr>
          <a:xfrm>
            <a:off x="6067532" y="385001"/>
            <a:ext cx="5947684" cy="6180391"/>
          </a:xfrm>
          <a:prstGeom prst="rect">
            <a:avLst/>
          </a:prstGeom>
        </p:spPr>
      </p:pic>
      <p:sp>
        <p:nvSpPr>
          <p:cNvPr id="2" name="Title 1">
            <a:extLst>
              <a:ext uri="{FF2B5EF4-FFF2-40B4-BE49-F238E27FC236}">
                <a16:creationId xmlns:a16="http://schemas.microsoft.com/office/drawing/2014/main" id="{D36B7D7B-D715-4B55-8BC9-0A5ABFF37916}"/>
              </a:ext>
            </a:extLst>
          </p:cNvPr>
          <p:cNvSpPr>
            <a:spLocks noGrp="1"/>
          </p:cNvSpPr>
          <p:nvPr>
            <p:ph type="title"/>
          </p:nvPr>
        </p:nvSpPr>
        <p:spPr/>
        <p:txBody>
          <a:bodyPr/>
          <a:lstStyle/>
          <a:p>
            <a:r>
              <a:rPr lang="en-AU" dirty="0" err="1"/>
              <a:t>iTOL</a:t>
            </a:r>
            <a:r>
              <a:rPr lang="en-AU" dirty="0"/>
              <a:t>: Datasets</a:t>
            </a:r>
          </a:p>
        </p:txBody>
      </p:sp>
      <p:sp>
        <p:nvSpPr>
          <p:cNvPr id="3" name="Content Placeholder 2">
            <a:extLst>
              <a:ext uri="{FF2B5EF4-FFF2-40B4-BE49-F238E27FC236}">
                <a16:creationId xmlns:a16="http://schemas.microsoft.com/office/drawing/2014/main" id="{46163E8E-C01D-4276-A32C-CE512BFC8B70}"/>
              </a:ext>
            </a:extLst>
          </p:cNvPr>
          <p:cNvSpPr>
            <a:spLocks noGrp="1"/>
          </p:cNvSpPr>
          <p:nvPr>
            <p:ph idx="1"/>
          </p:nvPr>
        </p:nvSpPr>
        <p:spPr>
          <a:xfrm>
            <a:off x="838200" y="1825625"/>
            <a:ext cx="5352288" cy="4351338"/>
          </a:xfrm>
        </p:spPr>
        <p:txBody>
          <a:bodyPr>
            <a:normAutofit fontScale="85000" lnSpcReduction="10000"/>
          </a:bodyPr>
          <a:lstStyle/>
          <a:p>
            <a:r>
              <a:rPr lang="en-AU" dirty="0"/>
              <a:t>Annotations can be added using text files.</a:t>
            </a:r>
          </a:p>
          <a:p>
            <a:r>
              <a:rPr lang="en-AU" dirty="0"/>
              <a:t>For an example, lets make a heat map.</a:t>
            </a:r>
          </a:p>
          <a:p>
            <a:r>
              <a:rPr lang="en-AU" dirty="0"/>
              <a:t>There are six required fields for heatmaps: </a:t>
            </a:r>
          </a:p>
          <a:p>
            <a:pPr marL="514350" indent="-514350">
              <a:buFont typeface="+mj-lt"/>
              <a:buAutoNum type="arabicPeriod"/>
            </a:pPr>
            <a:r>
              <a:rPr lang="en-AU" dirty="0"/>
              <a:t>Dataset type</a:t>
            </a:r>
          </a:p>
          <a:p>
            <a:pPr marL="514350" indent="-514350">
              <a:buFont typeface="+mj-lt"/>
              <a:buAutoNum type="arabicPeriod"/>
            </a:pPr>
            <a:r>
              <a:rPr lang="en-AU" dirty="0"/>
              <a:t>Delimiter</a:t>
            </a:r>
          </a:p>
          <a:p>
            <a:pPr marL="514350" indent="-514350">
              <a:buFont typeface="+mj-lt"/>
              <a:buAutoNum type="arabicPeriod"/>
            </a:pPr>
            <a:r>
              <a:rPr lang="en-AU" dirty="0"/>
              <a:t>Dataset label</a:t>
            </a:r>
          </a:p>
          <a:p>
            <a:pPr marL="514350" indent="-514350">
              <a:buFont typeface="+mj-lt"/>
              <a:buAutoNum type="arabicPeriod"/>
            </a:pPr>
            <a:r>
              <a:rPr lang="en-AU" dirty="0"/>
              <a:t>Colour</a:t>
            </a:r>
          </a:p>
          <a:p>
            <a:pPr marL="514350" indent="-514350">
              <a:buFont typeface="+mj-lt"/>
              <a:buAutoNum type="arabicPeriod"/>
            </a:pPr>
            <a:r>
              <a:rPr lang="en-AU" dirty="0"/>
              <a:t>Field labels</a:t>
            </a:r>
          </a:p>
          <a:p>
            <a:pPr marL="514350" indent="-514350">
              <a:buFont typeface="+mj-lt"/>
              <a:buAutoNum type="arabicPeriod"/>
            </a:pPr>
            <a:r>
              <a:rPr lang="en-AU" dirty="0"/>
              <a:t>Data</a:t>
            </a:r>
          </a:p>
          <a:p>
            <a:pPr marL="514350" indent="-514350">
              <a:buFont typeface="+mj-lt"/>
              <a:buAutoNum type="arabicPeriod"/>
            </a:pPr>
            <a:endParaRPr lang="en-AU" dirty="0"/>
          </a:p>
        </p:txBody>
      </p:sp>
      <p:sp>
        <p:nvSpPr>
          <p:cNvPr id="8" name="TextBox 7">
            <a:extLst>
              <a:ext uri="{FF2B5EF4-FFF2-40B4-BE49-F238E27FC236}">
                <a16:creationId xmlns:a16="http://schemas.microsoft.com/office/drawing/2014/main" id="{7D80F10C-F2A5-472B-9CA2-D1D383023702}"/>
              </a:ext>
            </a:extLst>
          </p:cNvPr>
          <p:cNvSpPr txBox="1"/>
          <p:nvPr/>
        </p:nvSpPr>
        <p:spPr>
          <a:xfrm>
            <a:off x="7242048" y="228601"/>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1</a:t>
            </a:r>
          </a:p>
        </p:txBody>
      </p:sp>
      <p:sp>
        <p:nvSpPr>
          <p:cNvPr id="12" name="TextBox 11">
            <a:extLst>
              <a:ext uri="{FF2B5EF4-FFF2-40B4-BE49-F238E27FC236}">
                <a16:creationId xmlns:a16="http://schemas.microsoft.com/office/drawing/2014/main" id="{EBAADAA2-2E14-4797-B005-5FE5C06909E9}"/>
              </a:ext>
            </a:extLst>
          </p:cNvPr>
          <p:cNvSpPr txBox="1"/>
          <p:nvPr/>
        </p:nvSpPr>
        <p:spPr>
          <a:xfrm>
            <a:off x="7174992" y="5913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2</a:t>
            </a:r>
          </a:p>
        </p:txBody>
      </p:sp>
      <p:sp>
        <p:nvSpPr>
          <p:cNvPr id="13" name="TextBox 12">
            <a:extLst>
              <a:ext uri="{FF2B5EF4-FFF2-40B4-BE49-F238E27FC236}">
                <a16:creationId xmlns:a16="http://schemas.microsoft.com/office/drawing/2014/main" id="{52794C65-F914-4C80-981C-A19C8F1C18B2}"/>
              </a:ext>
            </a:extLst>
          </p:cNvPr>
          <p:cNvSpPr txBox="1"/>
          <p:nvPr/>
        </p:nvSpPr>
        <p:spPr>
          <a:xfrm>
            <a:off x="8400288" y="89306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3</a:t>
            </a:r>
          </a:p>
        </p:txBody>
      </p:sp>
      <p:sp>
        <p:nvSpPr>
          <p:cNvPr id="14" name="TextBox 13">
            <a:extLst>
              <a:ext uri="{FF2B5EF4-FFF2-40B4-BE49-F238E27FC236}">
                <a16:creationId xmlns:a16="http://schemas.microsoft.com/office/drawing/2014/main" id="{3CDDC4E6-6232-4AE6-B089-5E44C25718BB}"/>
              </a:ext>
            </a:extLst>
          </p:cNvPr>
          <p:cNvSpPr txBox="1"/>
          <p:nvPr/>
        </p:nvSpPr>
        <p:spPr>
          <a:xfrm>
            <a:off x="7321296" y="122224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4</a:t>
            </a:r>
          </a:p>
        </p:txBody>
      </p:sp>
      <p:sp>
        <p:nvSpPr>
          <p:cNvPr id="15" name="TextBox 14">
            <a:extLst>
              <a:ext uri="{FF2B5EF4-FFF2-40B4-BE49-F238E27FC236}">
                <a16:creationId xmlns:a16="http://schemas.microsoft.com/office/drawing/2014/main" id="{1721EE9D-6C9C-44DD-9206-3C61DB88B5DF}"/>
              </a:ext>
            </a:extLst>
          </p:cNvPr>
          <p:cNvSpPr txBox="1"/>
          <p:nvPr/>
        </p:nvSpPr>
        <p:spPr>
          <a:xfrm>
            <a:off x="9616440" y="154228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5</a:t>
            </a:r>
          </a:p>
        </p:txBody>
      </p:sp>
      <p:sp>
        <p:nvSpPr>
          <p:cNvPr id="16" name="TextBox 15">
            <a:extLst>
              <a:ext uri="{FF2B5EF4-FFF2-40B4-BE49-F238E27FC236}">
                <a16:creationId xmlns:a16="http://schemas.microsoft.com/office/drawing/2014/main" id="{EF64E66C-E87C-411D-B3B6-9AD27C030326}"/>
              </a:ext>
            </a:extLst>
          </p:cNvPr>
          <p:cNvSpPr txBox="1"/>
          <p:nvPr/>
        </p:nvSpPr>
        <p:spPr>
          <a:xfrm>
            <a:off x="6562344" y="199034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6</a:t>
            </a:r>
          </a:p>
        </p:txBody>
      </p:sp>
    </p:spTree>
    <p:extLst>
      <p:ext uri="{BB962C8B-B14F-4D97-AF65-F5344CB8AC3E}">
        <p14:creationId xmlns:p14="http://schemas.microsoft.com/office/powerpoint/2010/main" val="500006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45C6C2-AC07-4862-80AE-E1F014043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708" y="99044"/>
            <a:ext cx="7782962" cy="6577981"/>
          </a:xfrm>
        </p:spPr>
      </p:pic>
      <p:sp>
        <p:nvSpPr>
          <p:cNvPr id="6" name="TextBox 5">
            <a:extLst>
              <a:ext uri="{FF2B5EF4-FFF2-40B4-BE49-F238E27FC236}">
                <a16:creationId xmlns:a16="http://schemas.microsoft.com/office/drawing/2014/main" id="{AB6873E5-937B-450D-A884-F75415F8B180}"/>
              </a:ext>
            </a:extLst>
          </p:cNvPr>
          <p:cNvSpPr txBox="1"/>
          <p:nvPr/>
        </p:nvSpPr>
        <p:spPr>
          <a:xfrm>
            <a:off x="352425" y="5991225"/>
            <a:ext cx="5195012" cy="523220"/>
          </a:xfrm>
          <a:prstGeom prst="rect">
            <a:avLst/>
          </a:prstGeom>
          <a:noFill/>
        </p:spPr>
        <p:txBody>
          <a:bodyPr wrap="none" rtlCol="0">
            <a:spAutoFit/>
          </a:bodyPr>
          <a:lstStyle/>
          <a:p>
            <a:r>
              <a:rPr lang="en-AU" sz="1400" dirty="0" err="1"/>
              <a:t>iTOL</a:t>
            </a:r>
            <a:r>
              <a:rPr lang="en-AU" sz="1400" dirty="0"/>
              <a:t> Tree of Life with annotations</a:t>
            </a:r>
          </a:p>
          <a:p>
            <a:r>
              <a:rPr lang="en-AU" sz="1400" b="0" i="0" dirty="0" err="1">
                <a:solidFill>
                  <a:srgbClr val="6C757D"/>
                </a:solidFill>
                <a:effectLst/>
                <a:latin typeface="-apple-system"/>
              </a:rPr>
              <a:t>Letunic</a:t>
            </a:r>
            <a:r>
              <a:rPr lang="en-AU" sz="1400" b="0" i="0" dirty="0">
                <a:solidFill>
                  <a:srgbClr val="6C757D"/>
                </a:solidFill>
                <a:effectLst/>
                <a:latin typeface="-apple-system"/>
              </a:rPr>
              <a:t> and Bork (2021) </a:t>
            </a:r>
            <a:r>
              <a:rPr lang="en-AU" sz="1400" b="0" i="1" dirty="0">
                <a:solidFill>
                  <a:srgbClr val="6C757D"/>
                </a:solidFill>
                <a:effectLst/>
                <a:latin typeface="-apple-system"/>
              </a:rPr>
              <a:t>Nucleic Acids Res</a:t>
            </a:r>
            <a:r>
              <a:rPr lang="en-AU" sz="1400" b="0" i="0" dirty="0">
                <a:solidFill>
                  <a:srgbClr val="6C757D"/>
                </a:solidFill>
                <a:effectLst/>
                <a:latin typeface="-apple-system"/>
              </a:rPr>
              <a:t> </a:t>
            </a:r>
            <a:r>
              <a:rPr lang="en-AU" sz="1400" b="1" i="0" u="none" strike="noStrike" dirty="0" err="1">
                <a:solidFill>
                  <a:srgbClr val="007BFF"/>
                </a:solidFill>
                <a:effectLst/>
                <a:latin typeface="-apple-system"/>
                <a:hlinkClick r:id="rId3"/>
              </a:rPr>
              <a:t>doi</a:t>
            </a:r>
            <a:r>
              <a:rPr lang="en-AU" sz="1400" b="1" i="0" u="none" strike="noStrike" dirty="0">
                <a:solidFill>
                  <a:srgbClr val="007BFF"/>
                </a:solidFill>
                <a:effectLst/>
                <a:latin typeface="-apple-system"/>
                <a:hlinkClick r:id="rId3"/>
              </a:rPr>
              <a:t>: 10.1093/</a:t>
            </a:r>
            <a:r>
              <a:rPr lang="en-AU" sz="1400" b="1" i="0" u="none" strike="noStrike" dirty="0" err="1">
                <a:solidFill>
                  <a:srgbClr val="007BFF"/>
                </a:solidFill>
                <a:effectLst/>
                <a:latin typeface="-apple-system"/>
                <a:hlinkClick r:id="rId3"/>
              </a:rPr>
              <a:t>nar</a:t>
            </a:r>
            <a:r>
              <a:rPr lang="en-AU" sz="1400" b="1" i="0" u="none" strike="noStrike" dirty="0">
                <a:solidFill>
                  <a:srgbClr val="007BFF"/>
                </a:solidFill>
                <a:effectLst/>
                <a:latin typeface="-apple-system"/>
                <a:hlinkClick r:id="rId3"/>
              </a:rPr>
              <a:t>/gkab301</a:t>
            </a:r>
            <a:endParaRPr lang="en-AU" sz="1400" dirty="0"/>
          </a:p>
        </p:txBody>
      </p:sp>
    </p:spTree>
    <p:extLst>
      <p:ext uri="{BB962C8B-B14F-4D97-AF65-F5344CB8AC3E}">
        <p14:creationId xmlns:p14="http://schemas.microsoft.com/office/powerpoint/2010/main" val="69731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B2CD67-2E0C-4464-951C-9A700E7057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391" t="12983" r="44606" b="5273"/>
          <a:stretch/>
        </p:blipFill>
        <p:spPr>
          <a:xfrm>
            <a:off x="5912041" y="193047"/>
            <a:ext cx="4439974" cy="6559541"/>
          </a:xfrm>
        </p:spPr>
      </p:pic>
      <p:pic>
        <p:nvPicPr>
          <p:cNvPr id="7" name="Picture 6">
            <a:extLst>
              <a:ext uri="{FF2B5EF4-FFF2-40B4-BE49-F238E27FC236}">
                <a16:creationId xmlns:a16="http://schemas.microsoft.com/office/drawing/2014/main" id="{5784336F-AE80-4BB6-91C7-1A60D2D9FBF4}"/>
              </a:ext>
            </a:extLst>
          </p:cNvPr>
          <p:cNvPicPr>
            <a:picLocks noChangeAspect="1"/>
          </p:cNvPicPr>
          <p:nvPr/>
        </p:nvPicPr>
        <p:blipFill rotWithShape="1">
          <a:blip r:embed="rId3">
            <a:extLst>
              <a:ext uri="{28A0092B-C50C-407E-A947-70E740481C1C}">
                <a14:useLocalDpi xmlns:a14="http://schemas.microsoft.com/office/drawing/2010/main" val="0"/>
              </a:ext>
            </a:extLst>
          </a:blip>
          <a:srcRect l="1888" t="3590" r="67972" b="9371"/>
          <a:stretch/>
        </p:blipFill>
        <p:spPr>
          <a:xfrm>
            <a:off x="341830" y="0"/>
            <a:ext cx="4862559" cy="6852815"/>
          </a:xfrm>
          <a:prstGeom prst="rect">
            <a:avLst/>
          </a:prstGeom>
        </p:spPr>
      </p:pic>
    </p:spTree>
    <p:extLst>
      <p:ext uri="{BB962C8B-B14F-4D97-AF65-F5344CB8AC3E}">
        <p14:creationId xmlns:p14="http://schemas.microsoft.com/office/powerpoint/2010/main" val="373697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D15-1382-431C-8F01-636450BAEEFF}"/>
              </a:ext>
            </a:extLst>
          </p:cNvPr>
          <p:cNvSpPr>
            <a:spLocks noGrp="1"/>
          </p:cNvSpPr>
          <p:nvPr>
            <p:ph type="title"/>
          </p:nvPr>
        </p:nvSpPr>
        <p:spPr>
          <a:xfrm>
            <a:off x="571500" y="317500"/>
            <a:ext cx="10515600" cy="1325563"/>
          </a:xfrm>
        </p:spPr>
        <p:txBody>
          <a:bodyPr/>
          <a:lstStyle/>
          <a:p>
            <a:r>
              <a:rPr lang="en-AU" dirty="0"/>
              <a:t>Workshop aims</a:t>
            </a:r>
          </a:p>
        </p:txBody>
      </p:sp>
      <p:sp>
        <p:nvSpPr>
          <p:cNvPr id="3" name="Content Placeholder 2">
            <a:extLst>
              <a:ext uri="{FF2B5EF4-FFF2-40B4-BE49-F238E27FC236}">
                <a16:creationId xmlns:a16="http://schemas.microsoft.com/office/drawing/2014/main" id="{70A28825-B6A6-472F-A524-2141C64DF087}"/>
              </a:ext>
            </a:extLst>
          </p:cNvPr>
          <p:cNvSpPr>
            <a:spLocks noGrp="1"/>
          </p:cNvSpPr>
          <p:nvPr>
            <p:ph idx="1"/>
          </p:nvPr>
        </p:nvSpPr>
        <p:spPr>
          <a:xfrm>
            <a:off x="838200" y="1825625"/>
            <a:ext cx="9896475" cy="4351338"/>
          </a:xfrm>
        </p:spPr>
        <p:txBody>
          <a:bodyPr/>
          <a:lstStyle/>
          <a:p>
            <a:pPr marL="514350" indent="-514350">
              <a:buAutoNum type="arabicPeriod"/>
            </a:pPr>
            <a:r>
              <a:rPr lang="en-AU" dirty="0"/>
              <a:t>Introduce phylogeny, gene orthologues, OrthoFinder, and Interactive Tree of Life (</a:t>
            </a:r>
            <a:r>
              <a:rPr lang="en-AU" dirty="0" err="1"/>
              <a:t>iTOL</a:t>
            </a:r>
            <a:r>
              <a:rPr lang="en-AU" dirty="0"/>
              <a:t>)</a:t>
            </a:r>
          </a:p>
          <a:p>
            <a:pPr marL="514350" indent="-514350">
              <a:buAutoNum type="arabicPeriod"/>
            </a:pPr>
            <a:r>
              <a:rPr lang="en-AU" dirty="0"/>
              <a:t>Show how to run OrthoFinder, and how phylogeny can be inferred using it for both gene trees and species trees</a:t>
            </a:r>
          </a:p>
          <a:p>
            <a:pPr marL="514350" indent="-514350">
              <a:buAutoNum type="arabicPeriod"/>
            </a:pPr>
            <a:r>
              <a:rPr lang="en-AU" dirty="0"/>
              <a:t>Show how </a:t>
            </a:r>
            <a:r>
              <a:rPr lang="en-AU" dirty="0" err="1"/>
              <a:t>iTOL</a:t>
            </a:r>
            <a:r>
              <a:rPr lang="en-AU" dirty="0"/>
              <a:t> can be used to visualise phylogenetic trees</a:t>
            </a:r>
          </a:p>
          <a:p>
            <a:pPr marL="514350" indent="-514350">
              <a:buAutoNum type="arabicPeriod"/>
            </a:pPr>
            <a:r>
              <a:rPr lang="en-AU" dirty="0"/>
              <a:t>Show how by using the </a:t>
            </a:r>
            <a:r>
              <a:rPr lang="en-AU" dirty="0" err="1"/>
              <a:t>iTOL</a:t>
            </a:r>
            <a:r>
              <a:rPr lang="en-AU" dirty="0"/>
              <a:t> annotation editor, trees can be annotated with additional data, or altered for clarity</a:t>
            </a:r>
          </a:p>
        </p:txBody>
      </p:sp>
      <p:sp>
        <p:nvSpPr>
          <p:cNvPr id="6" name="Content Placeholder 2">
            <a:extLst>
              <a:ext uri="{FF2B5EF4-FFF2-40B4-BE49-F238E27FC236}">
                <a16:creationId xmlns:a16="http://schemas.microsoft.com/office/drawing/2014/main" id="{6271AA54-9522-2FAD-5A3E-561918AC7C36}"/>
              </a:ext>
            </a:extLst>
          </p:cNvPr>
          <p:cNvSpPr txBox="1">
            <a:spLocks/>
          </p:cNvSpPr>
          <p:nvPr/>
        </p:nvSpPr>
        <p:spPr>
          <a:xfrm>
            <a:off x="838200" y="2347912"/>
            <a:ext cx="2590800" cy="2028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To turn four genomes into this:</a:t>
            </a:r>
            <a:endParaRPr lang="en-AU" dirty="0"/>
          </a:p>
        </p:txBody>
      </p:sp>
      <p:pic>
        <p:nvPicPr>
          <p:cNvPr id="7" name="Picture 6" descr="A phylogenetic tree">
            <a:extLst>
              <a:ext uri="{FF2B5EF4-FFF2-40B4-BE49-F238E27FC236}">
                <a16:creationId xmlns:a16="http://schemas.microsoft.com/office/drawing/2014/main" id="{D5A2FC5B-DE80-6E57-E7DB-6DF6930E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147" y="1209675"/>
            <a:ext cx="8221722" cy="5419725"/>
          </a:xfrm>
          <a:prstGeom prst="rect">
            <a:avLst/>
          </a:prstGeom>
        </p:spPr>
      </p:pic>
    </p:spTree>
    <p:extLst>
      <p:ext uri="{BB962C8B-B14F-4D97-AF65-F5344CB8AC3E}">
        <p14:creationId xmlns:p14="http://schemas.microsoft.com/office/powerpoint/2010/main" val="382628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2ED-B2D5-4EEC-970E-087D14714C3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53FE5EC-F85C-4311-A53B-DC15B346DC49}"/>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6E244D9D-267F-439D-B3BE-B088EC37E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988" y="0"/>
            <a:ext cx="8446274" cy="6858000"/>
          </a:xfrm>
          <a:prstGeom prst="rect">
            <a:avLst/>
          </a:prstGeom>
        </p:spPr>
      </p:pic>
    </p:spTree>
    <p:extLst>
      <p:ext uri="{BB962C8B-B14F-4D97-AF65-F5344CB8AC3E}">
        <p14:creationId xmlns:p14="http://schemas.microsoft.com/office/powerpoint/2010/main" val="398382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44F7-4EA0-49A8-AB34-4C7E51D15EC5}"/>
              </a:ext>
            </a:extLst>
          </p:cNvPr>
          <p:cNvSpPr>
            <a:spLocks noGrp="1"/>
          </p:cNvSpPr>
          <p:nvPr>
            <p:ph type="title"/>
          </p:nvPr>
        </p:nvSpPr>
        <p:spPr/>
        <p:txBody>
          <a:bodyPr/>
          <a:lstStyle/>
          <a:p>
            <a:r>
              <a:rPr lang="en-AU" dirty="0"/>
              <a:t>Phylogeny and orthologues</a:t>
            </a:r>
          </a:p>
        </p:txBody>
      </p:sp>
      <p:sp>
        <p:nvSpPr>
          <p:cNvPr id="3" name="Content Placeholder 2">
            <a:extLst>
              <a:ext uri="{FF2B5EF4-FFF2-40B4-BE49-F238E27FC236}">
                <a16:creationId xmlns:a16="http://schemas.microsoft.com/office/drawing/2014/main" id="{416883B6-36FE-472C-81DF-D83A09CF0D89}"/>
              </a:ext>
            </a:extLst>
          </p:cNvPr>
          <p:cNvSpPr>
            <a:spLocks noGrp="1"/>
          </p:cNvSpPr>
          <p:nvPr>
            <p:ph idx="1"/>
          </p:nvPr>
        </p:nvSpPr>
        <p:spPr>
          <a:xfrm>
            <a:off x="838200" y="1825625"/>
            <a:ext cx="5554211" cy="4351338"/>
          </a:xfrm>
        </p:spPr>
        <p:txBody>
          <a:bodyPr>
            <a:normAutofit lnSpcReduction="10000"/>
          </a:bodyPr>
          <a:lstStyle/>
          <a:p>
            <a:r>
              <a:rPr lang="en-AU" dirty="0"/>
              <a:t>Phylogenetics is the inference of evolutionary relationships using genetic information.</a:t>
            </a:r>
          </a:p>
          <a:p>
            <a:r>
              <a:rPr lang="en-AU" dirty="0"/>
              <a:t>Inferred using orthologues: genes variants between species that have arisen due to speciation (opposed to gene duplication/horizontal gene transfer). </a:t>
            </a:r>
          </a:p>
          <a:p>
            <a:r>
              <a:rPr lang="en-AU" dirty="0"/>
              <a:t>Phylogenetic inference is built on the selection and analysis of orthologues.</a:t>
            </a:r>
          </a:p>
        </p:txBody>
      </p:sp>
      <p:pic>
        <p:nvPicPr>
          <p:cNvPr id="5" name="Picture 4" descr="Shape&#10;&#10;Description automatically generated with medium confidence">
            <a:extLst>
              <a:ext uri="{FF2B5EF4-FFF2-40B4-BE49-F238E27FC236}">
                <a16:creationId xmlns:a16="http://schemas.microsoft.com/office/drawing/2014/main" id="{49A3EA40-0695-4A27-D3BF-2E7FA771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980" y="2124302"/>
            <a:ext cx="5808766" cy="2950618"/>
          </a:xfrm>
          <a:prstGeom prst="rect">
            <a:avLst/>
          </a:prstGeom>
        </p:spPr>
      </p:pic>
    </p:spTree>
    <p:extLst>
      <p:ext uri="{BB962C8B-B14F-4D97-AF65-F5344CB8AC3E}">
        <p14:creationId xmlns:p14="http://schemas.microsoft.com/office/powerpoint/2010/main" val="1415214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91A5-8D97-4624-A837-E10D0D10DB77}"/>
              </a:ext>
            </a:extLst>
          </p:cNvPr>
          <p:cNvSpPr>
            <a:spLocks noGrp="1"/>
          </p:cNvSpPr>
          <p:nvPr>
            <p:ph type="title"/>
          </p:nvPr>
        </p:nvSpPr>
        <p:spPr/>
        <p:txBody>
          <a:bodyPr/>
          <a:lstStyle/>
          <a:p>
            <a:r>
              <a:rPr lang="en-AU" dirty="0"/>
              <a:t>What is OrthoFinder</a:t>
            </a:r>
          </a:p>
        </p:txBody>
      </p:sp>
      <p:sp>
        <p:nvSpPr>
          <p:cNvPr id="3" name="Content Placeholder 2">
            <a:extLst>
              <a:ext uri="{FF2B5EF4-FFF2-40B4-BE49-F238E27FC236}">
                <a16:creationId xmlns:a16="http://schemas.microsoft.com/office/drawing/2014/main" id="{71A4AF90-12CD-4374-ACB5-B40C42296503}"/>
              </a:ext>
            </a:extLst>
          </p:cNvPr>
          <p:cNvSpPr>
            <a:spLocks noGrp="1"/>
          </p:cNvSpPr>
          <p:nvPr>
            <p:ph idx="1"/>
          </p:nvPr>
        </p:nvSpPr>
        <p:spPr>
          <a:xfrm>
            <a:off x="712626" y="1595475"/>
            <a:ext cx="3842857" cy="4351338"/>
          </a:xfrm>
        </p:spPr>
        <p:txBody>
          <a:bodyPr>
            <a:normAutofit/>
          </a:bodyPr>
          <a:lstStyle/>
          <a:p>
            <a:r>
              <a:rPr lang="en-AU" dirty="0"/>
              <a:t>Gene </a:t>
            </a:r>
            <a:r>
              <a:rPr lang="en-AU" dirty="0" err="1"/>
              <a:t>orthogroup</a:t>
            </a:r>
            <a:r>
              <a:rPr lang="en-AU" dirty="0"/>
              <a:t> predictor</a:t>
            </a:r>
          </a:p>
          <a:p>
            <a:r>
              <a:rPr lang="en-AU" dirty="0"/>
              <a:t>Linux-based software (also works on Windows and Mac)</a:t>
            </a:r>
          </a:p>
          <a:p>
            <a:r>
              <a:rPr lang="en-AU" dirty="0"/>
              <a:t>Groups genes by identity</a:t>
            </a:r>
          </a:p>
          <a:p>
            <a:r>
              <a:rPr lang="en-AU" dirty="0"/>
              <a:t>Performs gene duplication, phylogenetic analysis</a:t>
            </a:r>
          </a:p>
        </p:txBody>
      </p:sp>
      <p:pic>
        <p:nvPicPr>
          <p:cNvPr id="4" name="Picture 2" descr="OrthoFinder workflow">
            <a:extLst>
              <a:ext uri="{FF2B5EF4-FFF2-40B4-BE49-F238E27FC236}">
                <a16:creationId xmlns:a16="http://schemas.microsoft.com/office/drawing/2014/main" id="{AFE08B6C-10C2-4F69-817A-1B58E7A9C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235" y="1925579"/>
            <a:ext cx="6864372" cy="402123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526F784-E53A-486C-ADB3-AFD4A890CC31}"/>
              </a:ext>
            </a:extLst>
          </p:cNvPr>
          <p:cNvSpPr txBox="1">
            <a:spLocks/>
          </p:cNvSpPr>
          <p:nvPr/>
        </p:nvSpPr>
        <p:spPr>
          <a:xfrm>
            <a:off x="6393916" y="6173317"/>
            <a:ext cx="5269578" cy="571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100" dirty="0" err="1"/>
              <a:t>Emms</a:t>
            </a:r>
            <a:r>
              <a:rPr lang="en-AU" sz="1100" dirty="0"/>
              <a:t>, D.M., Kelly, S. OrthoFinder: phylogenetic orthology inference for comparative genomics. </a:t>
            </a:r>
            <a:r>
              <a:rPr lang="en-AU" sz="1100" i="1" dirty="0"/>
              <a:t>Genome Biol</a:t>
            </a:r>
            <a:r>
              <a:rPr lang="en-AU" sz="1100" dirty="0"/>
              <a:t> </a:t>
            </a:r>
            <a:r>
              <a:rPr lang="en-AU" sz="1100" b="1" dirty="0"/>
              <a:t>20, </a:t>
            </a:r>
            <a:r>
              <a:rPr lang="en-AU" sz="1100" dirty="0"/>
              <a:t>238 (2019). </a:t>
            </a:r>
            <a:r>
              <a:rPr lang="en-AU" sz="1100" dirty="0">
                <a:hlinkClick r:id="rId3"/>
              </a:rPr>
              <a:t>https://doi.org/10.1186/s13059-019-1832-y</a:t>
            </a:r>
            <a:r>
              <a:rPr lang="en-AU" sz="1100" dirty="0"/>
              <a:t> </a:t>
            </a:r>
          </a:p>
        </p:txBody>
      </p:sp>
    </p:spTree>
    <p:extLst>
      <p:ext uri="{BB962C8B-B14F-4D97-AF65-F5344CB8AC3E}">
        <p14:creationId xmlns:p14="http://schemas.microsoft.com/office/powerpoint/2010/main" val="1903949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2D80-FB6E-4822-A242-8717A8B6635A}"/>
              </a:ext>
            </a:extLst>
          </p:cNvPr>
          <p:cNvSpPr>
            <a:spLocks noGrp="1"/>
          </p:cNvSpPr>
          <p:nvPr>
            <p:ph type="title"/>
          </p:nvPr>
        </p:nvSpPr>
        <p:spPr/>
        <p:txBody>
          <a:bodyPr/>
          <a:lstStyle/>
          <a:p>
            <a:r>
              <a:rPr lang="en-AU" dirty="0"/>
              <a:t>Installing </a:t>
            </a:r>
            <a:r>
              <a:rPr lang="en-AU" dirty="0" err="1"/>
              <a:t>OrthoFinder</a:t>
            </a:r>
            <a:endParaRPr lang="en-AU" dirty="0"/>
          </a:p>
        </p:txBody>
      </p:sp>
      <p:sp>
        <p:nvSpPr>
          <p:cNvPr id="5" name="Content Placeholder 4">
            <a:extLst>
              <a:ext uri="{FF2B5EF4-FFF2-40B4-BE49-F238E27FC236}">
                <a16:creationId xmlns:a16="http://schemas.microsoft.com/office/drawing/2014/main" id="{7CCF1829-2593-4124-9316-BAF1CB4224D3}"/>
              </a:ext>
            </a:extLst>
          </p:cNvPr>
          <p:cNvSpPr>
            <a:spLocks noGrp="1"/>
          </p:cNvSpPr>
          <p:nvPr>
            <p:ph idx="1"/>
          </p:nvPr>
        </p:nvSpPr>
        <p:spPr>
          <a:xfrm>
            <a:off x="838200" y="1825625"/>
            <a:ext cx="4049994" cy="4351338"/>
          </a:xfrm>
        </p:spPr>
        <p:txBody>
          <a:bodyPr>
            <a:normAutofit fontScale="92500"/>
          </a:bodyPr>
          <a:lstStyle/>
          <a:p>
            <a:r>
              <a:rPr lang="en-AU" dirty="0"/>
              <a:t>Download from </a:t>
            </a:r>
            <a:r>
              <a:rPr lang="en-AU" dirty="0" err="1"/>
              <a:t>Github</a:t>
            </a:r>
            <a:r>
              <a:rPr lang="en-AU" dirty="0"/>
              <a:t>, requires no installation</a:t>
            </a:r>
          </a:p>
          <a:p>
            <a:pPr lvl="1"/>
            <a:r>
              <a:rPr lang="en-AU" dirty="0"/>
              <a:t>Simply unzip</a:t>
            </a:r>
          </a:p>
          <a:p>
            <a:r>
              <a:rPr lang="en-AU" dirty="0"/>
              <a:t>Or download and install via </a:t>
            </a:r>
            <a:r>
              <a:rPr lang="en-AU" dirty="0" err="1"/>
              <a:t>Conda</a:t>
            </a:r>
            <a:r>
              <a:rPr lang="en-AU" dirty="0"/>
              <a:t> (or other managers)</a:t>
            </a:r>
          </a:p>
          <a:p>
            <a:pPr lvl="1"/>
            <a:r>
              <a:rPr lang="en-AU" dirty="0"/>
              <a:t>Activate the channel </a:t>
            </a:r>
            <a:r>
              <a:rPr lang="en-AU" dirty="0" err="1"/>
              <a:t>Bioconda</a:t>
            </a:r>
            <a:endParaRPr lang="en-AU" dirty="0"/>
          </a:p>
          <a:p>
            <a:pPr lvl="1"/>
            <a:r>
              <a:rPr lang="en-AU" dirty="0"/>
              <a:t>$</a:t>
            </a:r>
            <a:r>
              <a:rPr lang="en-AU" dirty="0" err="1"/>
              <a:t>conda</a:t>
            </a:r>
            <a:r>
              <a:rPr lang="en-AU" dirty="0"/>
              <a:t> install </a:t>
            </a:r>
            <a:r>
              <a:rPr lang="en-AU" dirty="0" err="1"/>
              <a:t>orthofinder</a:t>
            </a:r>
            <a:endParaRPr lang="en-AU" dirty="0"/>
          </a:p>
          <a:p>
            <a:pPr lvl="1"/>
            <a:r>
              <a:rPr lang="en-AU" dirty="0"/>
              <a:t>Use environments for better installation practices</a:t>
            </a:r>
          </a:p>
        </p:txBody>
      </p:sp>
      <p:pic>
        <p:nvPicPr>
          <p:cNvPr id="4" name="Picture 3">
            <a:extLst>
              <a:ext uri="{FF2B5EF4-FFF2-40B4-BE49-F238E27FC236}">
                <a16:creationId xmlns:a16="http://schemas.microsoft.com/office/drawing/2014/main" id="{112DC49E-45DB-4E96-BB22-06C56888A829}"/>
              </a:ext>
            </a:extLst>
          </p:cNvPr>
          <p:cNvPicPr>
            <a:picLocks noChangeAspect="1"/>
          </p:cNvPicPr>
          <p:nvPr/>
        </p:nvPicPr>
        <p:blipFill rotWithShape="1">
          <a:blip r:embed="rId2"/>
          <a:srcRect l="7275" t="3550" r="13158"/>
          <a:stretch/>
        </p:blipFill>
        <p:spPr>
          <a:xfrm>
            <a:off x="6137577" y="1308684"/>
            <a:ext cx="5397285" cy="4874003"/>
          </a:xfrm>
          <a:prstGeom prst="rect">
            <a:avLst/>
          </a:prstGeom>
        </p:spPr>
      </p:pic>
      <p:sp>
        <p:nvSpPr>
          <p:cNvPr id="7" name="TextBox 6">
            <a:extLst>
              <a:ext uri="{FF2B5EF4-FFF2-40B4-BE49-F238E27FC236}">
                <a16:creationId xmlns:a16="http://schemas.microsoft.com/office/drawing/2014/main" id="{77DCFE2A-F1A4-40C1-A9A9-C328342ABBD0}"/>
              </a:ext>
            </a:extLst>
          </p:cNvPr>
          <p:cNvSpPr txBox="1"/>
          <p:nvPr/>
        </p:nvSpPr>
        <p:spPr>
          <a:xfrm>
            <a:off x="5880683" y="6123963"/>
            <a:ext cx="6005234" cy="369332"/>
          </a:xfrm>
          <a:prstGeom prst="rect">
            <a:avLst/>
          </a:prstGeom>
          <a:noFill/>
        </p:spPr>
        <p:txBody>
          <a:bodyPr wrap="none" rtlCol="0">
            <a:spAutoFit/>
          </a:bodyPr>
          <a:lstStyle/>
          <a:p>
            <a:r>
              <a:rPr lang="en-AU" dirty="0">
                <a:hlinkClick r:id="rId3"/>
              </a:rPr>
              <a:t>https://bioconda.github.io/recipes/orthofinder/README.html</a:t>
            </a:r>
            <a:r>
              <a:rPr lang="en-AU" dirty="0"/>
              <a:t> </a:t>
            </a:r>
          </a:p>
        </p:txBody>
      </p:sp>
    </p:spTree>
    <p:extLst>
      <p:ext uri="{BB962C8B-B14F-4D97-AF65-F5344CB8AC3E}">
        <p14:creationId xmlns:p14="http://schemas.microsoft.com/office/powerpoint/2010/main" val="4267714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A9FE-59FA-3E19-6F6D-DC8A91A3E479}"/>
              </a:ext>
            </a:extLst>
          </p:cNvPr>
          <p:cNvSpPr>
            <a:spLocks noGrp="1"/>
          </p:cNvSpPr>
          <p:nvPr>
            <p:ph type="title"/>
          </p:nvPr>
        </p:nvSpPr>
        <p:spPr/>
        <p:txBody>
          <a:bodyPr/>
          <a:lstStyle/>
          <a:p>
            <a:r>
              <a:rPr lang="en-US" dirty="0"/>
              <a:t>What can we do with it?</a:t>
            </a:r>
            <a:endParaRPr lang="en-AU" dirty="0"/>
          </a:p>
        </p:txBody>
      </p:sp>
      <p:sp>
        <p:nvSpPr>
          <p:cNvPr id="3" name="Content Placeholder 2">
            <a:extLst>
              <a:ext uri="{FF2B5EF4-FFF2-40B4-BE49-F238E27FC236}">
                <a16:creationId xmlns:a16="http://schemas.microsoft.com/office/drawing/2014/main" id="{0B6744F5-7636-F551-A387-6DED064261F2}"/>
              </a:ext>
            </a:extLst>
          </p:cNvPr>
          <p:cNvSpPr>
            <a:spLocks noGrp="1"/>
          </p:cNvSpPr>
          <p:nvPr>
            <p:ph idx="1"/>
          </p:nvPr>
        </p:nvSpPr>
        <p:spPr>
          <a:xfrm>
            <a:off x="838200" y="1825625"/>
            <a:ext cx="4156880" cy="4351338"/>
          </a:xfrm>
        </p:spPr>
        <p:txBody>
          <a:bodyPr>
            <a:normAutofit/>
          </a:bodyPr>
          <a:lstStyle/>
          <a:p>
            <a:r>
              <a:rPr lang="en-US" dirty="0"/>
              <a:t>Grouping of orthologous genes into “</a:t>
            </a:r>
            <a:r>
              <a:rPr lang="en-US" dirty="0" err="1"/>
              <a:t>orthogroups</a:t>
            </a:r>
            <a:r>
              <a:rPr lang="en-US" dirty="0"/>
              <a:t>”</a:t>
            </a:r>
          </a:p>
          <a:p>
            <a:r>
              <a:rPr lang="en-US" dirty="0"/>
              <a:t>Detection of gene duplications, linked to species and gene tree nodes</a:t>
            </a:r>
          </a:p>
          <a:p>
            <a:r>
              <a:rPr lang="en-US" dirty="0"/>
              <a:t>Phylogenetic analysis: both consensus and concatenated species trees</a:t>
            </a:r>
          </a:p>
          <a:p>
            <a:endParaRPr lang="en-US" dirty="0"/>
          </a:p>
          <a:p>
            <a:endParaRPr lang="en-AU" dirty="0"/>
          </a:p>
        </p:txBody>
      </p:sp>
      <p:pic>
        <p:nvPicPr>
          <p:cNvPr id="4" name="Picture 3" descr="Description of orthologous gene groups">
            <a:extLst>
              <a:ext uri="{FF2B5EF4-FFF2-40B4-BE49-F238E27FC236}">
                <a16:creationId xmlns:a16="http://schemas.microsoft.com/office/drawing/2014/main" id="{1C2BCA12-21FE-BE94-2407-DA05C6696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573" y="1403973"/>
            <a:ext cx="3986590" cy="2025027"/>
          </a:xfrm>
          <a:prstGeom prst="rect">
            <a:avLst/>
          </a:prstGeom>
        </p:spPr>
      </p:pic>
      <p:sp>
        <p:nvSpPr>
          <p:cNvPr id="5" name="Oval 4">
            <a:extLst>
              <a:ext uri="{FF2B5EF4-FFF2-40B4-BE49-F238E27FC236}">
                <a16:creationId xmlns:a16="http://schemas.microsoft.com/office/drawing/2014/main" id="{7CC7FA27-1C8E-B1F7-70B9-5E7473201331}"/>
              </a:ext>
            </a:extLst>
          </p:cNvPr>
          <p:cNvSpPr/>
          <p:nvPr/>
        </p:nvSpPr>
        <p:spPr>
          <a:xfrm>
            <a:off x="9362393" y="1389966"/>
            <a:ext cx="873644" cy="823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9307945-887A-1FB0-C631-3D3B9AF500B7}"/>
              </a:ext>
            </a:extLst>
          </p:cNvPr>
          <p:cNvSpPr/>
          <p:nvPr/>
        </p:nvSpPr>
        <p:spPr>
          <a:xfrm>
            <a:off x="9354773" y="2490062"/>
            <a:ext cx="881264" cy="880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3829085A-320B-1BF2-3876-5A2DA472C53F}"/>
              </a:ext>
            </a:extLst>
          </p:cNvPr>
          <p:cNvSpPr txBox="1"/>
          <p:nvPr/>
        </p:nvSpPr>
        <p:spPr>
          <a:xfrm>
            <a:off x="9362393" y="810994"/>
            <a:ext cx="1031757" cy="276999"/>
          </a:xfrm>
          <a:prstGeom prst="rect">
            <a:avLst/>
          </a:prstGeom>
          <a:noFill/>
        </p:spPr>
        <p:txBody>
          <a:bodyPr wrap="none" rtlCol="0">
            <a:spAutoFit/>
          </a:bodyPr>
          <a:lstStyle/>
          <a:p>
            <a:r>
              <a:rPr lang="en-US" sz="1200" dirty="0" err="1"/>
              <a:t>Orthogroup</a:t>
            </a:r>
            <a:r>
              <a:rPr lang="en-US" sz="1200" dirty="0"/>
              <a:t> 1</a:t>
            </a:r>
            <a:endParaRPr lang="en-AU" dirty="0"/>
          </a:p>
        </p:txBody>
      </p:sp>
      <p:sp>
        <p:nvSpPr>
          <p:cNvPr id="8" name="TextBox 7">
            <a:extLst>
              <a:ext uri="{FF2B5EF4-FFF2-40B4-BE49-F238E27FC236}">
                <a16:creationId xmlns:a16="http://schemas.microsoft.com/office/drawing/2014/main" id="{EC41F7F7-2B7B-484A-F665-2D94DB487937}"/>
              </a:ext>
            </a:extLst>
          </p:cNvPr>
          <p:cNvSpPr txBox="1"/>
          <p:nvPr/>
        </p:nvSpPr>
        <p:spPr>
          <a:xfrm>
            <a:off x="10063778" y="3529974"/>
            <a:ext cx="1031757" cy="276999"/>
          </a:xfrm>
          <a:prstGeom prst="rect">
            <a:avLst/>
          </a:prstGeom>
          <a:noFill/>
        </p:spPr>
        <p:txBody>
          <a:bodyPr wrap="none" rtlCol="0">
            <a:spAutoFit/>
          </a:bodyPr>
          <a:lstStyle/>
          <a:p>
            <a:r>
              <a:rPr lang="en-US" sz="1200" dirty="0" err="1"/>
              <a:t>Orthogroup</a:t>
            </a:r>
            <a:r>
              <a:rPr lang="en-US" sz="1200" dirty="0"/>
              <a:t> 2</a:t>
            </a:r>
            <a:endParaRPr lang="en-AU" dirty="0"/>
          </a:p>
        </p:txBody>
      </p:sp>
      <p:cxnSp>
        <p:nvCxnSpPr>
          <p:cNvPr id="10" name="Straight Arrow Connector 9">
            <a:extLst>
              <a:ext uri="{FF2B5EF4-FFF2-40B4-BE49-F238E27FC236}">
                <a16:creationId xmlns:a16="http://schemas.microsoft.com/office/drawing/2014/main" id="{36807CB4-A436-3A41-3EDE-A397BA4DBF85}"/>
              </a:ext>
            </a:extLst>
          </p:cNvPr>
          <p:cNvCxnSpPr>
            <a:cxnSpLocks/>
            <a:stCxn id="8" idx="1"/>
            <a:endCxn id="6" idx="4"/>
          </p:cNvCxnSpPr>
          <p:nvPr/>
        </p:nvCxnSpPr>
        <p:spPr>
          <a:xfrm flipH="1" flipV="1">
            <a:off x="9795405" y="3371007"/>
            <a:ext cx="268373" cy="2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456B1E-522C-E1D4-6756-CEDD62A21B6B}"/>
              </a:ext>
            </a:extLst>
          </p:cNvPr>
          <p:cNvCxnSpPr>
            <a:cxnSpLocks/>
            <a:stCxn id="7" idx="2"/>
            <a:endCxn id="5" idx="0"/>
          </p:cNvCxnSpPr>
          <p:nvPr/>
        </p:nvCxnSpPr>
        <p:spPr>
          <a:xfrm flipH="1">
            <a:off x="9799215" y="1087993"/>
            <a:ext cx="79057" cy="30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chart&#10;&#10;Description automatically generated">
            <a:extLst>
              <a:ext uri="{FF2B5EF4-FFF2-40B4-BE49-F238E27FC236}">
                <a16:creationId xmlns:a16="http://schemas.microsoft.com/office/drawing/2014/main" id="{0861D5DC-000A-B568-9AA1-00294F7CAFC5}"/>
              </a:ext>
            </a:extLst>
          </p:cNvPr>
          <p:cNvPicPr>
            <a:picLocks noChangeAspect="1"/>
          </p:cNvPicPr>
          <p:nvPr/>
        </p:nvPicPr>
        <p:blipFill rotWithShape="1">
          <a:blip r:embed="rId3">
            <a:extLst>
              <a:ext uri="{28A0092B-C50C-407E-A947-70E740481C1C}">
                <a14:useLocalDpi xmlns:a14="http://schemas.microsoft.com/office/drawing/2010/main" val="0"/>
              </a:ext>
            </a:extLst>
          </a:blip>
          <a:srcRect l="3217" t="3877" r="3041" b="40354"/>
          <a:stretch/>
        </p:blipFill>
        <p:spPr>
          <a:xfrm>
            <a:off x="7848675" y="4526207"/>
            <a:ext cx="4343325" cy="1559210"/>
          </a:xfrm>
          <a:prstGeom prst="rect">
            <a:avLst/>
          </a:prstGeom>
        </p:spPr>
      </p:pic>
      <p:pic>
        <p:nvPicPr>
          <p:cNvPr id="25" name="Picture 24" descr="Text&#10;&#10;Description automatically generated with medium confidence">
            <a:extLst>
              <a:ext uri="{FF2B5EF4-FFF2-40B4-BE49-F238E27FC236}">
                <a16:creationId xmlns:a16="http://schemas.microsoft.com/office/drawing/2014/main" id="{B4945BD5-1345-97AE-9B28-306EBECD9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1354" y="4107024"/>
            <a:ext cx="2579512" cy="2469515"/>
          </a:xfrm>
          <a:prstGeom prst="rect">
            <a:avLst/>
          </a:prstGeom>
        </p:spPr>
      </p:pic>
      <p:sp>
        <p:nvSpPr>
          <p:cNvPr id="26" name="Arrow: Right 25">
            <a:extLst>
              <a:ext uri="{FF2B5EF4-FFF2-40B4-BE49-F238E27FC236}">
                <a16:creationId xmlns:a16="http://schemas.microsoft.com/office/drawing/2014/main" id="{735DEC7F-F287-ADF0-4788-0A7ED4D85630}"/>
              </a:ext>
            </a:extLst>
          </p:cNvPr>
          <p:cNvSpPr/>
          <p:nvPr/>
        </p:nvSpPr>
        <p:spPr>
          <a:xfrm>
            <a:off x="7273197" y="5027816"/>
            <a:ext cx="498451" cy="320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9547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F0FD-AE7D-45A0-8091-016BA2D63B34}"/>
              </a:ext>
            </a:extLst>
          </p:cNvPr>
          <p:cNvSpPr>
            <a:spLocks noGrp="1"/>
          </p:cNvSpPr>
          <p:nvPr>
            <p:ph type="title"/>
          </p:nvPr>
        </p:nvSpPr>
        <p:spPr/>
        <p:txBody>
          <a:bodyPr/>
          <a:lstStyle/>
          <a:p>
            <a:r>
              <a:rPr lang="en-AU" dirty="0"/>
              <a:t>Download example data</a:t>
            </a:r>
          </a:p>
        </p:txBody>
      </p:sp>
      <p:sp>
        <p:nvSpPr>
          <p:cNvPr id="3" name="Content Placeholder 2">
            <a:extLst>
              <a:ext uri="{FF2B5EF4-FFF2-40B4-BE49-F238E27FC236}">
                <a16:creationId xmlns:a16="http://schemas.microsoft.com/office/drawing/2014/main" id="{9684DAA8-5985-4A91-B12F-B46CB06ED6AE}"/>
              </a:ext>
            </a:extLst>
          </p:cNvPr>
          <p:cNvSpPr>
            <a:spLocks noGrp="1"/>
          </p:cNvSpPr>
          <p:nvPr>
            <p:ph idx="1"/>
          </p:nvPr>
        </p:nvSpPr>
        <p:spPr>
          <a:xfrm>
            <a:off x="813032" y="1297119"/>
            <a:ext cx="10956721" cy="2712819"/>
          </a:xfrm>
        </p:spPr>
        <p:txBody>
          <a:bodyPr/>
          <a:lstStyle/>
          <a:p>
            <a:r>
              <a:rPr lang="en-AU" sz="2000" dirty="0">
                <a:hlinkClick r:id="rId2"/>
              </a:rPr>
              <a:t>https://github.com/davidemms/OrthoFinder/tree/master/ExampleData</a:t>
            </a:r>
            <a:endParaRPr lang="en-AU" sz="2000" dirty="0"/>
          </a:p>
          <a:p>
            <a:r>
              <a:rPr lang="en-AU" sz="2000" dirty="0"/>
              <a:t>Open up each sequence. Select “raw”</a:t>
            </a:r>
          </a:p>
          <a:p>
            <a:r>
              <a:rPr lang="en-AU" sz="2000" dirty="0"/>
              <a:t>Save (“CTRL-S”), will be saved in .txt format</a:t>
            </a:r>
          </a:p>
          <a:p>
            <a:r>
              <a:rPr lang="en-AU" sz="2000" dirty="0"/>
              <a:t>Reformat into .</a:t>
            </a:r>
            <a:r>
              <a:rPr lang="en-AU" sz="2000" dirty="0" err="1"/>
              <a:t>fasta</a:t>
            </a:r>
            <a:r>
              <a:rPr lang="en-AU" sz="2000" dirty="0"/>
              <a:t>/.fa/</a:t>
            </a:r>
            <a:r>
              <a:rPr lang="en-AU" sz="2000" dirty="0" err="1"/>
              <a:t>faa</a:t>
            </a:r>
            <a:endParaRPr lang="en-AU" sz="2000" dirty="0"/>
          </a:p>
          <a:p>
            <a:endParaRPr lang="en-AU" dirty="0"/>
          </a:p>
        </p:txBody>
      </p:sp>
      <p:pic>
        <p:nvPicPr>
          <p:cNvPr id="5" name="Picture 4">
            <a:extLst>
              <a:ext uri="{FF2B5EF4-FFF2-40B4-BE49-F238E27FC236}">
                <a16:creationId xmlns:a16="http://schemas.microsoft.com/office/drawing/2014/main" id="{3E66FEFB-A668-475F-926B-C988FA5DF077}"/>
              </a:ext>
            </a:extLst>
          </p:cNvPr>
          <p:cNvPicPr>
            <a:picLocks noChangeAspect="1"/>
          </p:cNvPicPr>
          <p:nvPr/>
        </p:nvPicPr>
        <p:blipFill>
          <a:blip r:embed="rId3"/>
          <a:stretch>
            <a:fillRect/>
          </a:stretch>
        </p:blipFill>
        <p:spPr>
          <a:xfrm>
            <a:off x="323850" y="2815074"/>
            <a:ext cx="11868150" cy="3190875"/>
          </a:xfrm>
          <a:prstGeom prst="rect">
            <a:avLst/>
          </a:prstGeom>
        </p:spPr>
      </p:pic>
      <p:pic>
        <p:nvPicPr>
          <p:cNvPr id="6" name="Picture 5">
            <a:extLst>
              <a:ext uri="{FF2B5EF4-FFF2-40B4-BE49-F238E27FC236}">
                <a16:creationId xmlns:a16="http://schemas.microsoft.com/office/drawing/2014/main" id="{73515275-F8BD-56F9-58CD-D3A42D694456}"/>
              </a:ext>
            </a:extLst>
          </p:cNvPr>
          <p:cNvPicPr>
            <a:picLocks noChangeAspect="1"/>
          </p:cNvPicPr>
          <p:nvPr/>
        </p:nvPicPr>
        <p:blipFill>
          <a:blip r:embed="rId4"/>
          <a:stretch>
            <a:fillRect/>
          </a:stretch>
        </p:blipFill>
        <p:spPr>
          <a:xfrm>
            <a:off x="357317" y="2815074"/>
            <a:ext cx="11868150" cy="3238500"/>
          </a:xfrm>
          <a:prstGeom prst="rect">
            <a:avLst/>
          </a:prstGeom>
        </p:spPr>
      </p:pic>
      <p:cxnSp>
        <p:nvCxnSpPr>
          <p:cNvPr id="8" name="Straight Arrow Connector 7">
            <a:extLst>
              <a:ext uri="{FF2B5EF4-FFF2-40B4-BE49-F238E27FC236}">
                <a16:creationId xmlns:a16="http://schemas.microsoft.com/office/drawing/2014/main" id="{51010188-B871-0D93-5EA0-89FC48545DE0}"/>
              </a:ext>
            </a:extLst>
          </p:cNvPr>
          <p:cNvCxnSpPr/>
          <p:nvPr/>
        </p:nvCxnSpPr>
        <p:spPr>
          <a:xfrm flipH="1">
            <a:off x="10029825" y="4009938"/>
            <a:ext cx="756000" cy="5525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2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F42-E99F-47E1-8158-AA9BC97E13B5}"/>
              </a:ext>
            </a:extLst>
          </p:cNvPr>
          <p:cNvSpPr>
            <a:spLocks noGrp="1"/>
          </p:cNvSpPr>
          <p:nvPr>
            <p:ph type="title"/>
          </p:nvPr>
        </p:nvSpPr>
        <p:spPr/>
        <p:txBody>
          <a:bodyPr/>
          <a:lstStyle/>
          <a:p>
            <a:r>
              <a:rPr lang="en-AU" dirty="0"/>
              <a:t>What now?</a:t>
            </a:r>
          </a:p>
        </p:txBody>
      </p:sp>
      <p:pic>
        <p:nvPicPr>
          <p:cNvPr id="9" name="Picture 8">
            <a:extLst>
              <a:ext uri="{FF2B5EF4-FFF2-40B4-BE49-F238E27FC236}">
                <a16:creationId xmlns:a16="http://schemas.microsoft.com/office/drawing/2014/main" id="{9368C937-440E-4A01-BFA3-2E61704DFA5A}"/>
              </a:ext>
            </a:extLst>
          </p:cNvPr>
          <p:cNvPicPr>
            <a:picLocks noChangeAspect="1"/>
          </p:cNvPicPr>
          <p:nvPr/>
        </p:nvPicPr>
        <p:blipFill rotWithShape="1">
          <a:blip r:embed="rId2"/>
          <a:srcRect t="-1" b="453"/>
          <a:stretch/>
        </p:blipFill>
        <p:spPr>
          <a:xfrm>
            <a:off x="5666096" y="136457"/>
            <a:ext cx="5529503" cy="6581843"/>
          </a:xfrm>
          <a:prstGeom prst="rect">
            <a:avLst/>
          </a:prstGeom>
        </p:spPr>
      </p:pic>
      <p:pic>
        <p:nvPicPr>
          <p:cNvPr id="8" name="Content Placeholder 7">
            <a:extLst>
              <a:ext uri="{FF2B5EF4-FFF2-40B4-BE49-F238E27FC236}">
                <a16:creationId xmlns:a16="http://schemas.microsoft.com/office/drawing/2014/main" id="{B927F6E0-8AEB-44CD-85A1-A0A3E3FDB82B}"/>
              </a:ext>
            </a:extLst>
          </p:cNvPr>
          <p:cNvPicPr>
            <a:picLocks noGrp="1" noChangeAspect="1"/>
          </p:cNvPicPr>
          <p:nvPr>
            <p:ph idx="1"/>
          </p:nvPr>
        </p:nvPicPr>
        <p:blipFill>
          <a:blip r:embed="rId3"/>
          <a:stretch>
            <a:fillRect/>
          </a:stretch>
        </p:blipFill>
        <p:spPr>
          <a:xfrm>
            <a:off x="5892434" y="1690688"/>
            <a:ext cx="5076825" cy="552450"/>
          </a:xfrm>
          <a:prstGeom prst="rect">
            <a:avLst/>
          </a:prstGeom>
        </p:spPr>
      </p:pic>
      <p:sp>
        <p:nvSpPr>
          <p:cNvPr id="10" name="Content Placeholder 2">
            <a:extLst>
              <a:ext uri="{FF2B5EF4-FFF2-40B4-BE49-F238E27FC236}">
                <a16:creationId xmlns:a16="http://schemas.microsoft.com/office/drawing/2014/main" id="{E21CFD01-3AE6-4790-A997-116A9BFBB228}"/>
              </a:ext>
            </a:extLst>
          </p:cNvPr>
          <p:cNvSpPr txBox="1">
            <a:spLocks/>
          </p:cNvSpPr>
          <p:nvPr/>
        </p:nvSpPr>
        <p:spPr>
          <a:xfrm>
            <a:off x="838200" y="1825625"/>
            <a:ext cx="46696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Try running it!</a:t>
            </a:r>
          </a:p>
        </p:txBody>
      </p:sp>
    </p:spTree>
    <p:extLst>
      <p:ext uri="{BB962C8B-B14F-4D97-AF65-F5344CB8AC3E}">
        <p14:creationId xmlns:p14="http://schemas.microsoft.com/office/powerpoint/2010/main" val="18190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A0F0-5E8B-41DA-8B8D-9F90409A4F55}"/>
              </a:ext>
            </a:extLst>
          </p:cNvPr>
          <p:cNvSpPr>
            <a:spLocks noGrp="1"/>
          </p:cNvSpPr>
          <p:nvPr>
            <p:ph type="title"/>
          </p:nvPr>
        </p:nvSpPr>
        <p:spPr/>
        <p:txBody>
          <a:bodyPr/>
          <a:lstStyle/>
          <a:p>
            <a:r>
              <a:rPr lang="en-AU" dirty="0"/>
              <a:t>Useful commands for OrthoFinder</a:t>
            </a:r>
          </a:p>
        </p:txBody>
      </p:sp>
      <p:sp>
        <p:nvSpPr>
          <p:cNvPr id="3" name="Content Placeholder 2">
            <a:extLst>
              <a:ext uri="{FF2B5EF4-FFF2-40B4-BE49-F238E27FC236}">
                <a16:creationId xmlns:a16="http://schemas.microsoft.com/office/drawing/2014/main" id="{35F02E4B-BB82-4387-93F8-024C18E5D44C}"/>
              </a:ext>
            </a:extLst>
          </p:cNvPr>
          <p:cNvSpPr>
            <a:spLocks noGrp="1"/>
          </p:cNvSpPr>
          <p:nvPr>
            <p:ph idx="1"/>
          </p:nvPr>
        </p:nvSpPr>
        <p:spPr/>
        <p:txBody>
          <a:bodyPr>
            <a:normAutofit lnSpcReduction="10000"/>
          </a:bodyPr>
          <a:lstStyle/>
          <a:p>
            <a:r>
              <a:rPr lang="en-AU" dirty="0"/>
              <a:t>-a/-t: set the number of cores you’ll run the job on</a:t>
            </a:r>
          </a:p>
          <a:p>
            <a:r>
              <a:rPr lang="en-AU" dirty="0"/>
              <a:t>-d: use DNA sequences.</a:t>
            </a:r>
          </a:p>
          <a:p>
            <a:r>
              <a:rPr lang="en-AU" dirty="0"/>
              <a:t>-M: set gene tree inference to either </a:t>
            </a:r>
            <a:r>
              <a:rPr lang="en-AU" dirty="0" err="1"/>
              <a:t>dendroBLAST</a:t>
            </a:r>
            <a:r>
              <a:rPr lang="en-AU" dirty="0"/>
              <a:t> or multiple sequence alignment (MSA)</a:t>
            </a:r>
          </a:p>
          <a:p>
            <a:r>
              <a:rPr lang="en-AU" dirty="0"/>
              <a:t>-S: Set the search program</a:t>
            </a:r>
          </a:p>
          <a:p>
            <a:r>
              <a:rPr lang="en-AU" dirty="0"/>
              <a:t>-A: MSA program to use (MAFFT or MUSCLE)</a:t>
            </a:r>
          </a:p>
          <a:p>
            <a:r>
              <a:rPr lang="en-AU" dirty="0"/>
              <a:t>-T: Set tree inference method with MSA</a:t>
            </a:r>
          </a:p>
          <a:p>
            <a:r>
              <a:rPr lang="en-AU" dirty="0"/>
              <a:t>-X: Don’t add species name to sequence ID</a:t>
            </a:r>
          </a:p>
          <a:p>
            <a:r>
              <a:rPr lang="en-AU" dirty="0"/>
              <a:t>-b: Add directory from previous run to add to current run</a:t>
            </a:r>
          </a:p>
          <a:p>
            <a:endParaRPr lang="en-AU" dirty="0"/>
          </a:p>
        </p:txBody>
      </p:sp>
    </p:spTree>
    <p:extLst>
      <p:ext uri="{BB962C8B-B14F-4D97-AF65-F5344CB8AC3E}">
        <p14:creationId xmlns:p14="http://schemas.microsoft.com/office/powerpoint/2010/main" val="4294081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844</Words>
  <Application>Microsoft Office PowerPoint</Application>
  <PresentationFormat>Widescreen</PresentationFormat>
  <Paragraphs>107</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-apple-system</vt:lpstr>
      <vt:lpstr>Arial</vt:lpstr>
      <vt:lpstr>Calibri</vt:lpstr>
      <vt:lpstr>Calibri Light</vt:lpstr>
      <vt:lpstr>Office Theme</vt:lpstr>
      <vt:lpstr>Phylogenomic inference with OrthoFinder and iTOL</vt:lpstr>
      <vt:lpstr>Workshop aims</vt:lpstr>
      <vt:lpstr>Phylogeny and orthologues</vt:lpstr>
      <vt:lpstr>What is OrthoFinder</vt:lpstr>
      <vt:lpstr>Installing OrthoFinder</vt:lpstr>
      <vt:lpstr>What can we do with it?</vt:lpstr>
      <vt:lpstr>Download example data</vt:lpstr>
      <vt:lpstr>What now?</vt:lpstr>
      <vt:lpstr>Useful commands for OrthoFinder</vt:lpstr>
      <vt:lpstr>Results</vt:lpstr>
      <vt:lpstr>Oh no! I forgot a genome!</vt:lpstr>
      <vt:lpstr>Results</vt:lpstr>
      <vt:lpstr>iTOL</vt:lpstr>
      <vt:lpstr>iTOL Demonstration</vt:lpstr>
      <vt:lpstr>iTOL: Datasets</vt:lpstr>
      <vt:lpstr>Changing names</vt:lpstr>
      <vt:lpstr>iTOL: Datasets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Lachlan McKinnie</dc:creator>
  <cp:lastModifiedBy>Lachlan McKinnie</cp:lastModifiedBy>
  <cp:revision>67</cp:revision>
  <dcterms:created xsi:type="dcterms:W3CDTF">2022-10-14T01:51:03Z</dcterms:created>
  <dcterms:modified xsi:type="dcterms:W3CDTF">2023-11-22T22:53:40Z</dcterms:modified>
</cp:coreProperties>
</file>